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Extra Bold" charset="1" panose="020B0906030804020204"/>
      <p:regular r:id="rId22"/>
    </p:embeddedFont>
    <p:embeddedFont>
      <p:font typeface="Open Sans Extra Bold Italics" charset="1" panose="020B0906030804020204"/>
      <p:regular r:id="rId23"/>
    </p:embeddedFont>
    <p:embeddedFont>
      <p:font typeface="Open Sans Bold" charset="1" panose="00000000000000000000"/>
      <p:regular r:id="rId24"/>
    </p:embeddedFont>
    <p:embeddedFont>
      <p:font typeface="Open Sans Bold Bold" charset="1" panose="00000000000000000000"/>
      <p:regular r:id="rId25"/>
    </p:embeddedFont>
    <p:embeddedFont>
      <p:font typeface="Open Sans Bold Italics" charset="1" panose="00000000000000000000"/>
      <p:regular r:id="rId26"/>
    </p:embeddedFont>
    <p:embeddedFont>
      <p:font typeface="Open Sans Bold Bold Italics" charset="1" panose="00000000000000000000"/>
      <p:regular r:id="rId27"/>
    </p:embeddedFont>
    <p:embeddedFont>
      <p:font typeface="Fira Sans Bold" charset="1" panose="020B0803050000020004"/>
      <p:regular r:id="rId28"/>
    </p:embeddedFont>
    <p:embeddedFont>
      <p:font typeface="Fira Sans Bold Bold" charset="1" panose="020B0903050000020004"/>
      <p:regular r:id="rId29"/>
    </p:embeddedFont>
    <p:embeddedFont>
      <p:font typeface="Fira Sans Bold Italics" charset="1" panose="020B0803050000020004"/>
      <p:regular r:id="rId30"/>
    </p:embeddedFont>
    <p:embeddedFont>
      <p:font typeface="Fira Sans Bold Bold Italics" charset="1" panose="020B0903050000020004"/>
      <p:regular r:id="rId31"/>
    </p:embeddedFont>
    <p:embeddedFont>
      <p:font typeface="Fira Sans Light" charset="1" panose="020B0403050000020004"/>
      <p:regular r:id="rId32"/>
    </p:embeddedFont>
    <p:embeddedFont>
      <p:font typeface="Fira Sans Light Bold" charset="1" panose="020B0503050000020004"/>
      <p:regular r:id="rId33"/>
    </p:embeddedFont>
    <p:embeddedFont>
      <p:font typeface="Fira Sans Light Italics" charset="1" panose="020B0403050000020004"/>
      <p:regular r:id="rId34"/>
    </p:embeddedFont>
    <p:embeddedFont>
      <p:font typeface="Fira Sans Light Bold Italics" charset="1" panose="020B0503050000020004"/>
      <p:regular r:id="rId35"/>
    </p:embeddedFont>
    <p:embeddedFont>
      <p:font typeface="Fira Sans Medium" charset="1" panose="020B0603050000020004"/>
      <p:regular r:id="rId36"/>
    </p:embeddedFont>
    <p:embeddedFont>
      <p:font typeface="Fira Sans Medium Bold" charset="1" panose="020B0603050000020004"/>
      <p:regular r:id="rId37"/>
    </p:embeddedFont>
    <p:embeddedFont>
      <p:font typeface="Fira Sans Medium Italics" charset="1" panose="020B0603050000020004"/>
      <p:regular r:id="rId38"/>
    </p:embeddedFont>
    <p:embeddedFont>
      <p:font typeface="Fira Sans Medium Bold Italics" charset="1" panose="020B07030500000200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slides/slide23.xml" Type="http://schemas.openxmlformats.org/officeDocument/2006/relationships/slide"/><Relationship Id="rId63" Target="slides/slide24.xml" Type="http://schemas.openxmlformats.org/officeDocument/2006/relationships/slide"/><Relationship Id="rId64" Target="slides/slide25.xml" Type="http://schemas.openxmlformats.org/officeDocument/2006/relationships/slide"/><Relationship Id="rId65" Target="slides/slide26.xml" Type="http://schemas.openxmlformats.org/officeDocument/2006/relationships/slide"/><Relationship Id="rId66" Target="slides/slide27.xml" Type="http://schemas.openxmlformats.org/officeDocument/2006/relationships/slide"/><Relationship Id="rId67" Target="slides/slide28.xml" Type="http://schemas.openxmlformats.org/officeDocument/2006/relationships/slide"/><Relationship Id="rId68" Target="slides/slide29.xml" Type="http://schemas.openxmlformats.org/officeDocument/2006/relationships/slide"/><Relationship Id="rId69" Target="slides/slide30.xml" Type="http://schemas.openxmlformats.org/officeDocument/2006/relationships/slide"/><Relationship Id="rId7" Target="fonts/font7.fntdata" Type="http://schemas.openxmlformats.org/officeDocument/2006/relationships/font"/><Relationship Id="rId70" Target="slides/slide31.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4308589" cy="693376"/>
            <a:chOff x="0" y="0"/>
            <a:chExt cx="5744785" cy="924502"/>
          </a:xfrm>
        </p:grpSpPr>
        <p:sp>
          <p:nvSpPr>
            <p:cNvPr name="TextBox 3" id="3"/>
            <p:cNvSpPr txBox="true"/>
            <p:nvPr/>
          </p:nvSpPr>
          <p:spPr>
            <a:xfrm rot="0">
              <a:off x="2103038" y="33448"/>
              <a:ext cx="3641747" cy="760598"/>
            </a:xfrm>
            <a:prstGeom prst="rect">
              <a:avLst/>
            </a:prstGeom>
          </p:spPr>
          <p:txBody>
            <a:bodyPr anchor="t" rtlCol="false" tIns="0" lIns="0" bIns="0" rIns="0">
              <a:spAutoFit/>
            </a:bodyPr>
            <a:lstStyle/>
            <a:p>
              <a:pPr>
                <a:lnSpc>
                  <a:spcPts val="4858"/>
                </a:lnSpc>
                <a:spcBef>
                  <a:spcPct val="0"/>
                </a:spcBef>
              </a:pPr>
              <a:r>
                <a:rPr lang="en-US" sz="3470">
                  <a:solidFill>
                    <a:srgbClr val="000000"/>
                  </a:solidFill>
                  <a:latin typeface="Fira Sans Bold Bold"/>
                </a:rPr>
                <a:t>PROJET 5</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0" y="0"/>
              <a:ext cx="1619186" cy="924502"/>
            </a:xfrm>
            <a:prstGeom prst="rect">
              <a:avLst/>
            </a:prstGeom>
          </p:spPr>
        </p:pic>
      </p:grpSp>
      <p:grpSp>
        <p:nvGrpSpPr>
          <p:cNvPr name="Group 5" id="5"/>
          <p:cNvGrpSpPr/>
          <p:nvPr/>
        </p:nvGrpSpPr>
        <p:grpSpPr>
          <a:xfrm rot="0">
            <a:off x="10862106" y="-737012"/>
            <a:ext cx="10192926" cy="8828025"/>
            <a:chOff x="0" y="0"/>
            <a:chExt cx="6202680" cy="5372100"/>
          </a:xfrm>
        </p:grpSpPr>
        <p:sp>
          <p:nvSpPr>
            <p:cNvPr name="Freeform 6" id="6"/>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128D0"/>
            </a:solidFill>
          </p:spPr>
        </p:sp>
      </p:grpSp>
      <p:grpSp>
        <p:nvGrpSpPr>
          <p:cNvPr name="Group 7" id="7"/>
          <p:cNvGrpSpPr/>
          <p:nvPr/>
        </p:nvGrpSpPr>
        <p:grpSpPr>
          <a:xfrm rot="-10800000">
            <a:off x="15665672" y="5827235"/>
            <a:ext cx="7046513" cy="9312442"/>
            <a:chOff x="0" y="0"/>
            <a:chExt cx="4064946" cy="5372100"/>
          </a:xfrm>
        </p:grpSpPr>
        <p:sp>
          <p:nvSpPr>
            <p:cNvPr name="Freeform 8" id="8"/>
            <p:cNvSpPr/>
            <p:nvPr/>
          </p:nvSpPr>
          <p:spPr>
            <a:xfrm>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1128D0"/>
            </a:solidFill>
          </p:spPr>
        </p:sp>
      </p:grpSp>
      <p:pic>
        <p:nvPicPr>
          <p:cNvPr name="Picture 9" id="9"/>
          <p:cNvPicPr>
            <a:picLocks noChangeAspect="true"/>
          </p:cNvPicPr>
          <p:nvPr/>
        </p:nvPicPr>
        <p:blipFill>
          <a:blip r:embed="rId4"/>
          <a:srcRect l="0" t="0" r="0" b="0"/>
          <a:stretch>
            <a:fillRect/>
          </a:stretch>
        </p:blipFill>
        <p:spPr>
          <a:xfrm flipH="false" flipV="false" rot="0">
            <a:off x="225637" y="4383837"/>
            <a:ext cx="10223303" cy="3987088"/>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13582300" y="0"/>
            <a:ext cx="3677000" cy="3677000"/>
          </a:xfrm>
          <a:prstGeom prst="rect">
            <a:avLst/>
          </a:prstGeom>
        </p:spPr>
      </p:pic>
      <p:grpSp>
        <p:nvGrpSpPr>
          <p:cNvPr name="Group 11" id="11"/>
          <p:cNvGrpSpPr>
            <a:grpSpLocks noChangeAspect="true"/>
          </p:cNvGrpSpPr>
          <p:nvPr/>
        </p:nvGrpSpPr>
        <p:grpSpPr>
          <a:xfrm rot="0">
            <a:off x="10862106" y="2398927"/>
            <a:ext cx="9885941" cy="8560779"/>
            <a:chOff x="0" y="0"/>
            <a:chExt cx="4282440" cy="3708400"/>
          </a:xfrm>
        </p:grpSpPr>
        <p:sp>
          <p:nvSpPr>
            <p:cNvPr name="Freeform 12" id="12"/>
            <p:cNvSpPr/>
            <p:nvPr/>
          </p:nvSpPr>
          <p:spPr>
            <a:xfrm>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18396" r="-11496" t="0" b="0"/>
              </a:stretch>
            </a:blipFill>
          </p:spPr>
        </p:sp>
      </p:grpSp>
      <p:pic>
        <p:nvPicPr>
          <p:cNvPr name="Picture 13" id="13"/>
          <p:cNvPicPr>
            <a:picLocks noChangeAspect="true"/>
          </p:cNvPicPr>
          <p:nvPr/>
        </p:nvPicPr>
        <p:blipFill>
          <a:blip r:embed="rId7"/>
          <a:srcRect l="0" t="0" r="0" b="0"/>
          <a:stretch>
            <a:fillRect/>
          </a:stretch>
        </p:blipFill>
        <p:spPr>
          <a:xfrm flipH="false" flipV="false" rot="0">
            <a:off x="2844472" y="6929839"/>
            <a:ext cx="5584956" cy="2882172"/>
          </a:xfrm>
          <a:prstGeom prst="rect">
            <a:avLst/>
          </a:prstGeom>
        </p:spPr>
      </p:pic>
      <p:sp>
        <p:nvSpPr>
          <p:cNvPr name="TextBox 14" id="14"/>
          <p:cNvSpPr txBox="true"/>
          <p:nvPr/>
        </p:nvSpPr>
        <p:spPr>
          <a:xfrm rot="0">
            <a:off x="1028700" y="2571274"/>
            <a:ext cx="9833406" cy="2922341"/>
          </a:xfrm>
          <a:prstGeom prst="rect">
            <a:avLst/>
          </a:prstGeom>
        </p:spPr>
        <p:txBody>
          <a:bodyPr anchor="t" rtlCol="false" tIns="0" lIns="0" bIns="0" rIns="0">
            <a:spAutoFit/>
          </a:bodyPr>
          <a:lstStyle/>
          <a:p>
            <a:pPr marL="0" indent="0" lvl="0">
              <a:lnSpc>
                <a:spcPts val="7627"/>
              </a:lnSpc>
            </a:pPr>
            <a:r>
              <a:rPr lang="en-US" sz="6933" spc="208" u="none">
                <a:solidFill>
                  <a:srgbClr val="000000"/>
                </a:solidFill>
                <a:latin typeface="Fira Sans Medium Bold"/>
              </a:rPr>
              <a:t>SEGMENTEZ DES CLIENTS D'UN SITE E-COMMERCE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011808" y="-4473524"/>
            <a:ext cx="4963124" cy="5502224"/>
            <a:chOff x="0" y="0"/>
            <a:chExt cx="4845749" cy="5372100"/>
          </a:xfrm>
        </p:grpSpPr>
        <p:sp>
          <p:nvSpPr>
            <p:cNvPr name="Freeform 3" id="3"/>
            <p:cNvSpPr/>
            <p:nvPr/>
          </p:nvSpPr>
          <p:spPr>
            <a:xfrm>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86C7ED"/>
            </a:solidFill>
          </p:spPr>
        </p:sp>
      </p:grpSp>
      <p:grpSp>
        <p:nvGrpSpPr>
          <p:cNvPr name="Group 4" id="4"/>
          <p:cNvGrpSpPr/>
          <p:nvPr/>
        </p:nvGrpSpPr>
        <p:grpSpPr>
          <a:xfrm rot="-10800000">
            <a:off x="-1405194" y="-3866040"/>
            <a:ext cx="18492627" cy="5502224"/>
            <a:chOff x="0" y="0"/>
            <a:chExt cx="18055289" cy="5372100"/>
          </a:xfrm>
        </p:grpSpPr>
        <p:sp>
          <p:nvSpPr>
            <p:cNvPr name="Freeform 5" id="5"/>
            <p:cNvSpPr/>
            <p:nvPr/>
          </p:nvSpPr>
          <p:spPr>
            <a:xfrm>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pic>
        <p:nvPicPr>
          <p:cNvPr name="Picture 6" id="6"/>
          <p:cNvPicPr>
            <a:picLocks noChangeAspect="true"/>
          </p:cNvPicPr>
          <p:nvPr/>
        </p:nvPicPr>
        <p:blipFill>
          <a:blip r:embed="rId2"/>
          <a:srcRect l="0" t="0" r="0" b="0"/>
          <a:stretch>
            <a:fillRect/>
          </a:stretch>
        </p:blipFill>
        <p:spPr>
          <a:xfrm flipH="false" flipV="false" rot="0">
            <a:off x="1028700" y="2865377"/>
            <a:ext cx="5855792" cy="5673557"/>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7841120" y="2664878"/>
            <a:ext cx="7969666" cy="5874057"/>
          </a:xfrm>
          <a:prstGeom prst="rect">
            <a:avLst/>
          </a:prstGeom>
        </p:spPr>
      </p:pic>
      <p:sp>
        <p:nvSpPr>
          <p:cNvPr name="TextBox 8" id="8"/>
          <p:cNvSpPr txBox="true"/>
          <p:nvPr/>
        </p:nvSpPr>
        <p:spPr>
          <a:xfrm rot="0">
            <a:off x="1904880" y="8303813"/>
            <a:ext cx="4590030" cy="14859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Les clients proviennent </a:t>
            </a:r>
          </a:p>
          <a:p>
            <a:pPr algn="ctr">
              <a:lnSpc>
                <a:spcPts val="3900"/>
              </a:lnSpc>
              <a:spcBef>
                <a:spcPct val="0"/>
              </a:spcBef>
            </a:pPr>
            <a:r>
              <a:rPr lang="en-US" sz="3000" spc="-60">
                <a:solidFill>
                  <a:srgbClr val="000000"/>
                </a:solidFill>
                <a:latin typeface="Fira Sans Medium"/>
              </a:rPr>
              <a:t>principalement de l’Etat de </a:t>
            </a:r>
          </a:p>
          <a:p>
            <a:pPr algn="ctr">
              <a:lnSpc>
                <a:spcPts val="3900"/>
              </a:lnSpc>
              <a:spcBef>
                <a:spcPct val="0"/>
              </a:spcBef>
            </a:pPr>
            <a:r>
              <a:rPr lang="en-US" sz="3000" spc="-60">
                <a:solidFill>
                  <a:srgbClr val="000000"/>
                </a:solidFill>
                <a:latin typeface="Fira Sans Medium"/>
              </a:rPr>
              <a:t>São Paulo</a:t>
            </a:r>
          </a:p>
        </p:txBody>
      </p:sp>
      <p:sp>
        <p:nvSpPr>
          <p:cNvPr name="TextBox 9" id="9"/>
          <p:cNvSpPr txBox="true"/>
          <p:nvPr/>
        </p:nvSpPr>
        <p:spPr>
          <a:xfrm rot="0">
            <a:off x="17629765" y="9523013"/>
            <a:ext cx="374537"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011808" y="-4473524"/>
            <a:ext cx="4963124" cy="5502224"/>
            <a:chOff x="0" y="0"/>
            <a:chExt cx="4845749" cy="5372100"/>
          </a:xfrm>
        </p:grpSpPr>
        <p:sp>
          <p:nvSpPr>
            <p:cNvPr name="Freeform 3" id="3"/>
            <p:cNvSpPr/>
            <p:nvPr/>
          </p:nvSpPr>
          <p:spPr>
            <a:xfrm>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86C7ED"/>
            </a:solidFill>
          </p:spPr>
        </p:sp>
      </p:grpSp>
      <p:grpSp>
        <p:nvGrpSpPr>
          <p:cNvPr name="Group 4" id="4"/>
          <p:cNvGrpSpPr/>
          <p:nvPr/>
        </p:nvGrpSpPr>
        <p:grpSpPr>
          <a:xfrm rot="-10800000">
            <a:off x="-1405194" y="-3866040"/>
            <a:ext cx="18492627" cy="5502224"/>
            <a:chOff x="0" y="0"/>
            <a:chExt cx="18055289" cy="5372100"/>
          </a:xfrm>
        </p:grpSpPr>
        <p:sp>
          <p:nvSpPr>
            <p:cNvPr name="Freeform 5" id="5"/>
            <p:cNvSpPr/>
            <p:nvPr/>
          </p:nvSpPr>
          <p:spPr>
            <a:xfrm>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pic>
        <p:nvPicPr>
          <p:cNvPr name="Picture 6" id="6"/>
          <p:cNvPicPr>
            <a:picLocks noChangeAspect="true"/>
          </p:cNvPicPr>
          <p:nvPr/>
        </p:nvPicPr>
        <p:blipFill>
          <a:blip r:embed="rId2"/>
          <a:srcRect l="0" t="0" r="0" b="0"/>
          <a:stretch>
            <a:fillRect/>
          </a:stretch>
        </p:blipFill>
        <p:spPr>
          <a:xfrm flipH="false" flipV="false" rot="0">
            <a:off x="1028700" y="3257908"/>
            <a:ext cx="7808194" cy="451165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9580240" y="2616721"/>
            <a:ext cx="7786514" cy="6938361"/>
          </a:xfrm>
          <a:prstGeom prst="rect">
            <a:avLst/>
          </a:prstGeom>
        </p:spPr>
      </p:pic>
      <p:sp>
        <p:nvSpPr>
          <p:cNvPr name="TextBox 8" id="8"/>
          <p:cNvSpPr txBox="true"/>
          <p:nvPr/>
        </p:nvSpPr>
        <p:spPr>
          <a:xfrm rot="0">
            <a:off x="721439" y="266700"/>
            <a:ext cx="14852913" cy="762000"/>
          </a:xfrm>
          <a:prstGeom prst="rect">
            <a:avLst/>
          </a:prstGeom>
        </p:spPr>
        <p:txBody>
          <a:bodyPr anchor="t" rtlCol="false" tIns="0" lIns="0" bIns="0" rIns="0">
            <a:spAutoFit/>
          </a:bodyPr>
          <a:lstStyle/>
          <a:p>
            <a:pPr marL="0" indent="0" lvl="0">
              <a:lnSpc>
                <a:spcPts val="6299"/>
              </a:lnSpc>
              <a:spcBef>
                <a:spcPct val="0"/>
              </a:spcBef>
            </a:pPr>
            <a:r>
              <a:rPr lang="en-US" sz="4499">
                <a:solidFill>
                  <a:srgbClr val="FFFFFF"/>
                </a:solidFill>
                <a:latin typeface="Fira Sans Medium"/>
              </a:rPr>
              <a:t>4- RFM: Segmentation</a:t>
            </a:r>
            <a:r>
              <a:rPr lang="en-US" sz="4499">
                <a:solidFill>
                  <a:srgbClr val="FFFFFF"/>
                </a:solidFill>
                <a:latin typeface="Fira Sans Medium"/>
              </a:rPr>
              <a:t> </a:t>
            </a:r>
          </a:p>
        </p:txBody>
      </p:sp>
      <p:sp>
        <p:nvSpPr>
          <p:cNvPr name="TextBox 9" id="9"/>
          <p:cNvSpPr txBox="true"/>
          <p:nvPr/>
        </p:nvSpPr>
        <p:spPr>
          <a:xfrm rot="0">
            <a:off x="1028700" y="1876784"/>
            <a:ext cx="6365908"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Montant total d'achats</a:t>
            </a:r>
          </a:p>
        </p:txBody>
      </p:sp>
      <p:sp>
        <p:nvSpPr>
          <p:cNvPr name="TextBox 10" id="10"/>
          <p:cNvSpPr txBox="true"/>
          <p:nvPr/>
        </p:nvSpPr>
        <p:spPr>
          <a:xfrm rot="0">
            <a:off x="9859404" y="1876784"/>
            <a:ext cx="7228030"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Evaluation de la relation entre les variables</a:t>
            </a:r>
          </a:p>
        </p:txBody>
      </p:sp>
      <p:sp>
        <p:nvSpPr>
          <p:cNvPr name="TextBox 11" id="11"/>
          <p:cNvSpPr txBox="true"/>
          <p:nvPr/>
        </p:nvSpPr>
        <p:spPr>
          <a:xfrm rot="0">
            <a:off x="17543963" y="9516982"/>
            <a:ext cx="327677"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011808" y="-4473524"/>
            <a:ext cx="4963124" cy="5502224"/>
            <a:chOff x="0" y="0"/>
            <a:chExt cx="4845749" cy="5372100"/>
          </a:xfrm>
        </p:grpSpPr>
        <p:sp>
          <p:nvSpPr>
            <p:cNvPr name="Freeform 3" id="3"/>
            <p:cNvSpPr/>
            <p:nvPr/>
          </p:nvSpPr>
          <p:spPr>
            <a:xfrm>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86C7ED"/>
            </a:solidFill>
          </p:spPr>
        </p:sp>
      </p:grpSp>
      <p:grpSp>
        <p:nvGrpSpPr>
          <p:cNvPr name="Group 4" id="4"/>
          <p:cNvGrpSpPr/>
          <p:nvPr/>
        </p:nvGrpSpPr>
        <p:grpSpPr>
          <a:xfrm rot="-10800000">
            <a:off x="-1405194" y="-3866040"/>
            <a:ext cx="18492627" cy="5502224"/>
            <a:chOff x="0" y="0"/>
            <a:chExt cx="18055289" cy="5372100"/>
          </a:xfrm>
        </p:grpSpPr>
        <p:sp>
          <p:nvSpPr>
            <p:cNvPr name="Freeform 5" id="5"/>
            <p:cNvSpPr/>
            <p:nvPr/>
          </p:nvSpPr>
          <p:spPr>
            <a:xfrm>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pic>
        <p:nvPicPr>
          <p:cNvPr name="Picture 6" id="6"/>
          <p:cNvPicPr>
            <a:picLocks noChangeAspect="true"/>
          </p:cNvPicPr>
          <p:nvPr/>
        </p:nvPicPr>
        <p:blipFill>
          <a:blip r:embed="rId2"/>
          <a:srcRect l="26905" t="0" r="0" b="0"/>
          <a:stretch>
            <a:fillRect/>
          </a:stretch>
        </p:blipFill>
        <p:spPr>
          <a:xfrm flipH="false" flipV="false" rot="0">
            <a:off x="9548913" y="2550646"/>
            <a:ext cx="8925790" cy="6502780"/>
          </a:xfrm>
          <a:prstGeom prst="rect">
            <a:avLst/>
          </a:prstGeom>
        </p:spPr>
      </p:pic>
      <p:sp>
        <p:nvSpPr>
          <p:cNvPr name="TextBox 7" id="7"/>
          <p:cNvSpPr txBox="true"/>
          <p:nvPr/>
        </p:nvSpPr>
        <p:spPr>
          <a:xfrm rot="0">
            <a:off x="721439" y="266700"/>
            <a:ext cx="14852913" cy="762000"/>
          </a:xfrm>
          <a:prstGeom prst="rect">
            <a:avLst/>
          </a:prstGeom>
        </p:spPr>
        <p:txBody>
          <a:bodyPr anchor="t" rtlCol="false" tIns="0" lIns="0" bIns="0" rIns="0">
            <a:spAutoFit/>
          </a:bodyPr>
          <a:lstStyle/>
          <a:p>
            <a:pPr marL="0" indent="0" lvl="0">
              <a:lnSpc>
                <a:spcPts val="6299"/>
              </a:lnSpc>
              <a:spcBef>
                <a:spcPct val="0"/>
              </a:spcBef>
            </a:pPr>
            <a:r>
              <a:rPr lang="en-US" sz="4499">
                <a:solidFill>
                  <a:srgbClr val="FFFFFF"/>
                </a:solidFill>
                <a:latin typeface="Fira Sans Medium"/>
              </a:rPr>
              <a:t>4- RFM: Segmentation</a:t>
            </a:r>
            <a:r>
              <a:rPr lang="en-US" sz="4499">
                <a:solidFill>
                  <a:srgbClr val="FFFFFF"/>
                </a:solidFill>
                <a:latin typeface="Fira Sans Medium"/>
              </a:rPr>
              <a:t> </a:t>
            </a:r>
          </a:p>
        </p:txBody>
      </p:sp>
      <p:sp>
        <p:nvSpPr>
          <p:cNvPr name="TextBox 8" id="8"/>
          <p:cNvSpPr txBox="true"/>
          <p:nvPr/>
        </p:nvSpPr>
        <p:spPr>
          <a:xfrm rot="0">
            <a:off x="1080296" y="2555603"/>
            <a:ext cx="8649263" cy="6497823"/>
          </a:xfrm>
          <a:prstGeom prst="rect">
            <a:avLst/>
          </a:prstGeom>
        </p:spPr>
        <p:txBody>
          <a:bodyPr anchor="t" rtlCol="false" tIns="0" lIns="0" bIns="0" rIns="0">
            <a:spAutoFit/>
          </a:bodyPr>
          <a:lstStyle/>
          <a:p>
            <a:pPr>
              <a:lnSpc>
                <a:spcPts val="3941"/>
              </a:lnSpc>
              <a:spcBef>
                <a:spcPct val="0"/>
              </a:spcBef>
            </a:pPr>
            <a:r>
              <a:rPr lang="en-US" sz="3032" spc="-60">
                <a:solidFill>
                  <a:srgbClr val="000000"/>
                </a:solidFill>
                <a:latin typeface="Fira Sans Medium"/>
              </a:rPr>
              <a:t>On va </a:t>
            </a:r>
            <a:r>
              <a:rPr lang="en-US" sz="3032" spc="-60">
                <a:solidFill>
                  <a:srgbClr val="000000"/>
                </a:solidFill>
                <a:latin typeface="Fira Sans Medium"/>
              </a:rPr>
              <a:t>procéder à la méthode RFM qui est une méthode de segmentation qui s'applique également aux acteurs du e-commerce et du commerce traditionnel.</a:t>
            </a:r>
          </a:p>
          <a:p>
            <a:pPr>
              <a:lnSpc>
                <a:spcPts val="3941"/>
              </a:lnSpc>
              <a:spcBef>
                <a:spcPct val="0"/>
              </a:spcBef>
            </a:pPr>
          </a:p>
          <a:p>
            <a:pPr>
              <a:lnSpc>
                <a:spcPts val="3941"/>
              </a:lnSpc>
              <a:spcBef>
                <a:spcPct val="0"/>
              </a:spcBef>
            </a:pPr>
            <a:r>
              <a:rPr lang="en-US" sz="3032" spc="-60">
                <a:solidFill>
                  <a:srgbClr val="000000"/>
                </a:solidFill>
                <a:latin typeface="Fira Sans Medium"/>
              </a:rPr>
              <a:t>Le classement RFM se fait en fonction de 3 critères :</a:t>
            </a:r>
          </a:p>
          <a:p>
            <a:pPr marL="654633" indent="-327316" lvl="1">
              <a:lnSpc>
                <a:spcPts val="3941"/>
              </a:lnSpc>
              <a:buFont typeface="Arial"/>
              <a:buChar char="•"/>
            </a:pPr>
            <a:r>
              <a:rPr lang="en-US" sz="3032" spc="-60">
                <a:solidFill>
                  <a:srgbClr val="000000"/>
                </a:solidFill>
                <a:latin typeface="Fira Sans Medium"/>
              </a:rPr>
              <a:t>Récence : date du dernier achat ou dernier contact client</a:t>
            </a:r>
          </a:p>
          <a:p>
            <a:pPr marL="654633" indent="-327316" lvl="1">
              <a:lnSpc>
                <a:spcPts val="3941"/>
              </a:lnSpc>
              <a:buFont typeface="Arial"/>
              <a:buChar char="•"/>
            </a:pPr>
            <a:r>
              <a:rPr lang="en-US" sz="3032" spc="-60">
                <a:solidFill>
                  <a:srgbClr val="000000"/>
                </a:solidFill>
                <a:latin typeface="Fira Sans Medium"/>
              </a:rPr>
              <a:t>Fréquence : fréquence des achats sur une période de référence donnée</a:t>
            </a:r>
          </a:p>
          <a:p>
            <a:pPr marL="654633" indent="-327316" lvl="1">
              <a:lnSpc>
                <a:spcPts val="3941"/>
              </a:lnSpc>
              <a:buFont typeface="Arial"/>
              <a:buChar char="•"/>
            </a:pPr>
            <a:r>
              <a:rPr lang="en-US" sz="3032" spc="-60">
                <a:solidFill>
                  <a:srgbClr val="000000"/>
                </a:solidFill>
                <a:latin typeface="Fira Sans Medium"/>
              </a:rPr>
              <a:t>Montant : somme des achats cumulés sur cette période</a:t>
            </a:r>
          </a:p>
        </p:txBody>
      </p:sp>
      <p:sp>
        <p:nvSpPr>
          <p:cNvPr name="TextBox 9" id="9"/>
          <p:cNvSpPr txBox="true"/>
          <p:nvPr/>
        </p:nvSpPr>
        <p:spPr>
          <a:xfrm rot="0">
            <a:off x="17664156" y="9529603"/>
            <a:ext cx="349448"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3736090" y="7912807"/>
            <a:ext cx="5559738" cy="3174428"/>
          </a:xfrm>
          <a:prstGeom prst="rect">
            <a:avLst/>
          </a:prstGeom>
        </p:spPr>
      </p:pic>
      <p:pic>
        <p:nvPicPr>
          <p:cNvPr name="Picture 3" id="3"/>
          <p:cNvPicPr>
            <a:picLocks noChangeAspect="true"/>
          </p:cNvPicPr>
          <p:nvPr/>
        </p:nvPicPr>
        <p:blipFill>
          <a:blip r:embed="rId4"/>
          <a:srcRect l="17863" t="67159" r="31550" b="11439"/>
          <a:stretch>
            <a:fillRect/>
          </a:stretch>
        </p:blipFill>
        <p:spPr>
          <a:xfrm flipH="false" flipV="false" rot="0">
            <a:off x="1080296" y="5951544"/>
            <a:ext cx="9415322" cy="2240591"/>
          </a:xfrm>
          <a:prstGeom prst="rect">
            <a:avLst/>
          </a:prstGeom>
        </p:spPr>
      </p:pic>
      <p:sp>
        <p:nvSpPr>
          <p:cNvPr name="TextBox 4" id="4"/>
          <p:cNvSpPr txBox="true"/>
          <p:nvPr/>
        </p:nvSpPr>
        <p:spPr>
          <a:xfrm rot="0">
            <a:off x="1028700" y="1658620"/>
            <a:ext cx="13036635" cy="3484880"/>
          </a:xfrm>
          <a:prstGeom prst="rect">
            <a:avLst/>
          </a:prstGeom>
        </p:spPr>
        <p:txBody>
          <a:bodyPr anchor="t" rtlCol="false" tIns="0" lIns="0" bIns="0" rIns="0">
            <a:spAutoFit/>
          </a:bodyPr>
          <a:lstStyle/>
          <a:p>
            <a:pPr algn="just" marL="647706" indent="-323853" lvl="1">
              <a:lnSpc>
                <a:spcPts val="3900"/>
              </a:lnSpc>
              <a:buFont typeface="Arial"/>
              <a:buChar char="•"/>
            </a:pPr>
            <a:r>
              <a:rPr lang="en-US" sz="3000" spc="-60">
                <a:solidFill>
                  <a:srgbClr val="000000"/>
                </a:solidFill>
                <a:latin typeface="Open Sans Bold"/>
              </a:rPr>
              <a:t>Récence : </a:t>
            </a:r>
          </a:p>
          <a:p>
            <a:pPr algn="just">
              <a:lnSpc>
                <a:spcPts val="3900"/>
              </a:lnSpc>
              <a:spcBef>
                <a:spcPct val="0"/>
              </a:spcBef>
            </a:pPr>
            <a:r>
              <a:rPr lang="en-US" sz="3000" spc="-60">
                <a:solidFill>
                  <a:srgbClr val="000000"/>
                </a:solidFill>
                <a:latin typeface="Open Sans Bold"/>
              </a:rPr>
              <a:t>Afin de comprendre la récence des achats des clients, </a:t>
            </a:r>
          </a:p>
          <a:p>
            <a:pPr algn="just">
              <a:lnSpc>
                <a:spcPts val="3900"/>
              </a:lnSpc>
              <a:spcBef>
                <a:spcPct val="0"/>
              </a:spcBef>
            </a:pPr>
            <a:r>
              <a:rPr lang="en-US" sz="3000" spc="-60">
                <a:solidFill>
                  <a:srgbClr val="000000"/>
                </a:solidFill>
                <a:latin typeface="Open Sans Bold"/>
              </a:rPr>
              <a:t>On va transformer la variable catégorielle qui correspond à la date des achats en une variable quantitative qui correspond au nombre de jours écoulés depuis la dernière date d’achat </a:t>
            </a:r>
          </a:p>
          <a:p>
            <a:pPr algn="just">
              <a:lnSpc>
                <a:spcPts val="3900"/>
              </a:lnSpc>
              <a:spcBef>
                <a:spcPct val="0"/>
              </a:spcBef>
            </a:pPr>
          </a:p>
          <a:p>
            <a:pPr algn="just">
              <a:lnSpc>
                <a:spcPts val="4160"/>
              </a:lnSpc>
              <a:spcBef>
                <a:spcPct val="0"/>
              </a:spcBef>
            </a:pPr>
            <a:r>
              <a:rPr lang="en-US" sz="3200" spc="-64">
                <a:solidFill>
                  <a:srgbClr val="86C7ED"/>
                </a:solidFill>
                <a:latin typeface="Open Sans Bold"/>
              </a:rPr>
              <a:t>Récence = date d’aujourd’hui – date de la dernière commande</a:t>
            </a:r>
          </a:p>
        </p:txBody>
      </p:sp>
      <p:sp>
        <p:nvSpPr>
          <p:cNvPr name="TextBox 5" id="5"/>
          <p:cNvSpPr txBox="true"/>
          <p:nvPr/>
        </p:nvSpPr>
        <p:spPr>
          <a:xfrm rot="0">
            <a:off x="1080296" y="762000"/>
            <a:ext cx="9029360" cy="495300"/>
          </a:xfrm>
          <a:prstGeom prst="rect">
            <a:avLst/>
          </a:prstGeom>
        </p:spPr>
        <p:txBody>
          <a:bodyPr anchor="t" rtlCol="false" tIns="0" lIns="0" bIns="0" rIns="0">
            <a:spAutoFit/>
          </a:bodyPr>
          <a:lstStyle/>
          <a:p>
            <a:pPr algn="ctr" marL="0" indent="0" lvl="0">
              <a:lnSpc>
                <a:spcPts val="3900"/>
              </a:lnSpc>
              <a:spcBef>
                <a:spcPct val="0"/>
              </a:spcBef>
            </a:pPr>
            <a:r>
              <a:rPr lang="en-US" sz="3000" spc="-60" u="none">
                <a:solidFill>
                  <a:srgbClr val="B6C2F8"/>
                </a:solidFill>
                <a:latin typeface="Fira Sans Medium"/>
              </a:rPr>
              <a:t>Création des variables Récence, Fréquence et Montant</a:t>
            </a:r>
          </a:p>
        </p:txBody>
      </p:sp>
      <p:sp>
        <p:nvSpPr>
          <p:cNvPr name="TextBox 6" id="6"/>
          <p:cNvSpPr txBox="true"/>
          <p:nvPr/>
        </p:nvSpPr>
        <p:spPr>
          <a:xfrm rot="0">
            <a:off x="17663603" y="9461921"/>
            <a:ext cx="350554"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87123" y="-2751112"/>
            <a:ext cx="7395802" cy="5502224"/>
            <a:chOff x="0" y="0"/>
            <a:chExt cx="7220896" cy="5372100"/>
          </a:xfrm>
        </p:grpSpPr>
        <p:sp>
          <p:nvSpPr>
            <p:cNvPr name="Freeform 3" id="3"/>
            <p:cNvSpPr/>
            <p:nvPr/>
          </p:nvSpPr>
          <p:spPr>
            <a:xfrm>
              <a:off x="0" y="0"/>
              <a:ext cx="7220896" cy="5372100"/>
            </a:xfrm>
            <a:custGeom>
              <a:avLst/>
              <a:gdLst/>
              <a:ahLst/>
              <a:cxnLst/>
              <a:rect r="r" b="b" t="t" l="l"/>
              <a:pathLst>
                <a:path h="5372100" w="7220896">
                  <a:moveTo>
                    <a:pt x="5670226" y="0"/>
                  </a:moveTo>
                  <a:lnTo>
                    <a:pt x="1550670" y="0"/>
                  </a:lnTo>
                  <a:lnTo>
                    <a:pt x="0" y="2686050"/>
                  </a:lnTo>
                  <a:lnTo>
                    <a:pt x="1550670" y="5372100"/>
                  </a:lnTo>
                  <a:lnTo>
                    <a:pt x="5670226" y="5372100"/>
                  </a:lnTo>
                  <a:lnTo>
                    <a:pt x="7220896" y="2686050"/>
                  </a:lnTo>
                  <a:lnTo>
                    <a:pt x="5670226" y="0"/>
                  </a:lnTo>
                  <a:close/>
                </a:path>
              </a:pathLst>
            </a:custGeom>
            <a:solidFill>
              <a:srgbClr val="1836B2"/>
            </a:solidFill>
          </p:spPr>
        </p:sp>
      </p:grpSp>
      <p:grpSp>
        <p:nvGrpSpPr>
          <p:cNvPr name="Group 4" id="4"/>
          <p:cNvGrpSpPr/>
          <p:nvPr/>
        </p:nvGrpSpPr>
        <p:grpSpPr>
          <a:xfrm rot="-10800000">
            <a:off x="11621759" y="-1739113"/>
            <a:ext cx="2929239" cy="3013773"/>
            <a:chOff x="0" y="0"/>
            <a:chExt cx="5221416" cy="5372100"/>
          </a:xfrm>
        </p:grpSpPr>
        <p:sp>
          <p:nvSpPr>
            <p:cNvPr name="Freeform 5" id="5"/>
            <p:cNvSpPr/>
            <p:nvPr/>
          </p:nvSpPr>
          <p:spPr>
            <a:xfrm>
              <a:off x="0" y="0"/>
              <a:ext cx="5221416" cy="5372100"/>
            </a:xfrm>
            <a:custGeom>
              <a:avLst/>
              <a:gdLst/>
              <a:ahLst/>
              <a:cxnLst/>
              <a:rect r="r" b="b" t="t" l="l"/>
              <a:pathLst>
                <a:path h="5372100" w="5221416">
                  <a:moveTo>
                    <a:pt x="3670746" y="0"/>
                  </a:moveTo>
                  <a:lnTo>
                    <a:pt x="1550670" y="0"/>
                  </a:lnTo>
                  <a:lnTo>
                    <a:pt x="0" y="2686050"/>
                  </a:lnTo>
                  <a:lnTo>
                    <a:pt x="1550670" y="5372100"/>
                  </a:lnTo>
                  <a:lnTo>
                    <a:pt x="3670746" y="5372100"/>
                  </a:lnTo>
                  <a:lnTo>
                    <a:pt x="5221416" y="2686050"/>
                  </a:lnTo>
                  <a:lnTo>
                    <a:pt x="3670746" y="0"/>
                  </a:lnTo>
                  <a:close/>
                </a:path>
              </a:pathLst>
            </a:custGeom>
            <a:solidFill>
              <a:srgbClr val="1128D0"/>
            </a:solidFill>
          </p:spPr>
        </p:sp>
      </p:grpSp>
      <p:grpSp>
        <p:nvGrpSpPr>
          <p:cNvPr name="Group 6" id="6"/>
          <p:cNvGrpSpPr/>
          <p:nvPr/>
        </p:nvGrpSpPr>
        <p:grpSpPr>
          <a:xfrm rot="-10800000">
            <a:off x="-1643644" y="9951501"/>
            <a:ext cx="17768494" cy="1949023"/>
            <a:chOff x="0" y="0"/>
            <a:chExt cx="48975363" cy="5372100"/>
          </a:xfrm>
        </p:grpSpPr>
        <p:sp>
          <p:nvSpPr>
            <p:cNvPr name="Freeform 7" id="7"/>
            <p:cNvSpPr/>
            <p:nvPr/>
          </p:nvSpPr>
          <p:spPr>
            <a:xfrm>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pic>
        <p:nvPicPr>
          <p:cNvPr name="Picture 8" id="8"/>
          <p:cNvPicPr>
            <a:picLocks noChangeAspect="true"/>
          </p:cNvPicPr>
          <p:nvPr/>
        </p:nvPicPr>
        <p:blipFill>
          <a:blip r:embed="rId2"/>
          <a:srcRect l="17643" t="36162" r="8510" b="41328"/>
          <a:stretch>
            <a:fillRect/>
          </a:stretch>
        </p:blipFill>
        <p:spPr>
          <a:xfrm flipH="false" flipV="false" rot="0">
            <a:off x="1028700" y="1981200"/>
            <a:ext cx="12202328" cy="2092069"/>
          </a:xfrm>
          <a:prstGeom prst="rect">
            <a:avLst/>
          </a:prstGeom>
        </p:spPr>
      </p:pic>
      <p:pic>
        <p:nvPicPr>
          <p:cNvPr name="Picture 9" id="9"/>
          <p:cNvPicPr>
            <a:picLocks noChangeAspect="true"/>
          </p:cNvPicPr>
          <p:nvPr/>
        </p:nvPicPr>
        <p:blipFill>
          <a:blip r:embed="rId3"/>
          <a:srcRect l="18265" t="69289" r="9820" b="20295"/>
          <a:stretch>
            <a:fillRect/>
          </a:stretch>
        </p:blipFill>
        <p:spPr>
          <a:xfrm flipH="false" flipV="false" rot="0">
            <a:off x="1255255" y="5317806"/>
            <a:ext cx="12202328" cy="994037"/>
          </a:xfrm>
          <a:prstGeom prst="rect">
            <a:avLst/>
          </a:prstGeom>
        </p:spPr>
      </p:pic>
      <p:pic>
        <p:nvPicPr>
          <p:cNvPr name="Picture 10" id="10"/>
          <p:cNvPicPr>
            <a:picLocks noChangeAspect="true"/>
          </p:cNvPicPr>
          <p:nvPr/>
        </p:nvPicPr>
        <p:blipFill>
          <a:blip r:embed="rId4"/>
          <a:srcRect l="17850" t="52891" r="9627" b="31545"/>
          <a:stretch>
            <a:fillRect/>
          </a:stretch>
        </p:blipFill>
        <p:spPr>
          <a:xfrm flipH="false" flipV="false" rot="0">
            <a:off x="1255255" y="7511992"/>
            <a:ext cx="11799083" cy="1424250"/>
          </a:xfrm>
          <a:prstGeom prst="rect">
            <a:avLst/>
          </a:prstGeom>
        </p:spPr>
      </p:pic>
      <p:sp>
        <p:nvSpPr>
          <p:cNvPr name="TextBox 11" id="11"/>
          <p:cNvSpPr txBox="true"/>
          <p:nvPr/>
        </p:nvSpPr>
        <p:spPr>
          <a:xfrm rot="0">
            <a:off x="1028700" y="990600"/>
            <a:ext cx="9823762" cy="990600"/>
          </a:xfrm>
          <a:prstGeom prst="rect">
            <a:avLst/>
          </a:prstGeom>
        </p:spPr>
        <p:txBody>
          <a:bodyPr anchor="t" rtlCol="false" tIns="0" lIns="0" bIns="0" rIns="0">
            <a:spAutoFit/>
          </a:bodyPr>
          <a:lstStyle/>
          <a:p>
            <a:pPr marL="647706" indent="-323853" lvl="1">
              <a:lnSpc>
                <a:spcPts val="3900"/>
              </a:lnSpc>
              <a:buFont typeface="Arial"/>
              <a:buChar char="•"/>
            </a:pPr>
            <a:r>
              <a:rPr lang="en-US" sz="3000" spc="-60">
                <a:solidFill>
                  <a:srgbClr val="000000"/>
                </a:solidFill>
                <a:latin typeface="Fira Sans Medium"/>
              </a:rPr>
              <a:t>Avis : </a:t>
            </a:r>
          </a:p>
          <a:p>
            <a:pPr>
              <a:lnSpc>
                <a:spcPts val="3900"/>
              </a:lnSpc>
            </a:pPr>
            <a:r>
              <a:rPr lang="en-US" sz="3000" spc="-60">
                <a:solidFill>
                  <a:srgbClr val="000000"/>
                </a:solidFill>
                <a:latin typeface="Fira Sans Medium"/>
              </a:rPr>
              <a:t>Score d'avis moyen = moyenne des avis des clients arrondi.</a:t>
            </a:r>
          </a:p>
        </p:txBody>
      </p:sp>
      <p:sp>
        <p:nvSpPr>
          <p:cNvPr name="TextBox 12" id="12"/>
          <p:cNvSpPr txBox="true"/>
          <p:nvPr/>
        </p:nvSpPr>
        <p:spPr>
          <a:xfrm rot="0">
            <a:off x="1255255" y="4679631"/>
            <a:ext cx="10565947"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Fréquence = somme de customer_unique_id pour chaque client</a:t>
            </a:r>
          </a:p>
        </p:txBody>
      </p:sp>
      <p:sp>
        <p:nvSpPr>
          <p:cNvPr name="TextBox 13" id="13"/>
          <p:cNvSpPr txBox="true"/>
          <p:nvPr/>
        </p:nvSpPr>
        <p:spPr>
          <a:xfrm rot="0">
            <a:off x="1028700" y="4127181"/>
            <a:ext cx="2653733" cy="495300"/>
          </a:xfrm>
          <a:prstGeom prst="rect">
            <a:avLst/>
          </a:prstGeom>
        </p:spPr>
        <p:txBody>
          <a:bodyPr anchor="t" rtlCol="false" tIns="0" lIns="0" bIns="0" rIns="0">
            <a:spAutoFit/>
          </a:bodyPr>
          <a:lstStyle/>
          <a:p>
            <a:pPr algn="ctr" marL="647706" indent="-323853" lvl="1">
              <a:lnSpc>
                <a:spcPts val="3900"/>
              </a:lnSpc>
              <a:buFont typeface="Arial"/>
              <a:buChar char="•"/>
            </a:pPr>
            <a:r>
              <a:rPr lang="en-US" sz="3000" spc="-60">
                <a:solidFill>
                  <a:srgbClr val="000000"/>
                </a:solidFill>
                <a:latin typeface="Fira Sans Medium"/>
              </a:rPr>
              <a:t>Fréquence : </a:t>
            </a:r>
          </a:p>
        </p:txBody>
      </p:sp>
      <p:sp>
        <p:nvSpPr>
          <p:cNvPr name="TextBox 14" id="14"/>
          <p:cNvSpPr txBox="true"/>
          <p:nvPr/>
        </p:nvSpPr>
        <p:spPr>
          <a:xfrm rot="0">
            <a:off x="1255255" y="6873818"/>
            <a:ext cx="8556512"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Montant = somme des prix d’achat de chaque client</a:t>
            </a:r>
          </a:p>
        </p:txBody>
      </p:sp>
      <p:sp>
        <p:nvSpPr>
          <p:cNvPr name="TextBox 15" id="15"/>
          <p:cNvSpPr txBox="true"/>
          <p:nvPr/>
        </p:nvSpPr>
        <p:spPr>
          <a:xfrm rot="0">
            <a:off x="1255255" y="6273743"/>
            <a:ext cx="2139043" cy="495300"/>
          </a:xfrm>
          <a:prstGeom prst="rect">
            <a:avLst/>
          </a:prstGeom>
        </p:spPr>
        <p:txBody>
          <a:bodyPr anchor="t" rtlCol="false" tIns="0" lIns="0" bIns="0" rIns="0">
            <a:spAutoFit/>
          </a:bodyPr>
          <a:lstStyle/>
          <a:p>
            <a:pPr algn="ctr" marL="647706" indent="-323853" lvl="1">
              <a:lnSpc>
                <a:spcPts val="3900"/>
              </a:lnSpc>
              <a:buFont typeface="Arial"/>
              <a:buChar char="•"/>
            </a:pPr>
            <a:r>
              <a:rPr lang="en-US" sz="3000" spc="-60">
                <a:solidFill>
                  <a:srgbClr val="000000"/>
                </a:solidFill>
                <a:latin typeface="Fira Sans Medium"/>
              </a:rPr>
              <a:t>Montant </a:t>
            </a:r>
          </a:p>
        </p:txBody>
      </p:sp>
      <p:sp>
        <p:nvSpPr>
          <p:cNvPr name="TextBox 16" id="16"/>
          <p:cNvSpPr txBox="true"/>
          <p:nvPr/>
        </p:nvSpPr>
        <p:spPr>
          <a:xfrm rot="0">
            <a:off x="17677838" y="9456202"/>
            <a:ext cx="365777"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7049941"/>
            <a:ext cx="3525022" cy="2066664"/>
          </a:xfrm>
          <a:prstGeom prst="rect">
            <a:avLst/>
          </a:prstGeom>
          <a:solidFill>
            <a:srgbClr val="004AAD"/>
          </a:solidFill>
        </p:spPr>
      </p:sp>
      <p:sp>
        <p:nvSpPr>
          <p:cNvPr name="AutoShape 3" id="3"/>
          <p:cNvSpPr/>
          <p:nvPr/>
        </p:nvSpPr>
        <p:spPr>
          <a:xfrm rot="0">
            <a:off x="3935565" y="6432773"/>
            <a:ext cx="3525022" cy="2066664"/>
          </a:xfrm>
          <a:prstGeom prst="rect">
            <a:avLst/>
          </a:prstGeom>
          <a:solidFill>
            <a:srgbClr val="5271FF"/>
          </a:solidFill>
        </p:spPr>
      </p:sp>
      <p:grpSp>
        <p:nvGrpSpPr>
          <p:cNvPr name="Group 4" id="4"/>
          <p:cNvGrpSpPr/>
          <p:nvPr/>
        </p:nvGrpSpPr>
        <p:grpSpPr>
          <a:xfrm rot="-10800000">
            <a:off x="3935565" y="8499438"/>
            <a:ext cx="618157" cy="617168"/>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969696">
                <a:alpha val="49804"/>
              </a:srgbClr>
            </a:solidFill>
          </p:spPr>
        </p:sp>
      </p:grpSp>
      <p:sp>
        <p:nvSpPr>
          <p:cNvPr name="AutoShape 6" id="6"/>
          <p:cNvSpPr/>
          <p:nvPr/>
        </p:nvSpPr>
        <p:spPr>
          <a:xfrm rot="0">
            <a:off x="6842430" y="5815605"/>
            <a:ext cx="3525022" cy="2066664"/>
          </a:xfrm>
          <a:prstGeom prst="rect">
            <a:avLst/>
          </a:prstGeom>
          <a:solidFill>
            <a:srgbClr val="38B6FF"/>
          </a:solidFill>
        </p:spPr>
      </p:sp>
      <p:sp>
        <p:nvSpPr>
          <p:cNvPr name="AutoShape 7" id="7"/>
          <p:cNvSpPr/>
          <p:nvPr/>
        </p:nvSpPr>
        <p:spPr>
          <a:xfrm rot="0">
            <a:off x="9749295" y="5198437"/>
            <a:ext cx="3525022" cy="2066664"/>
          </a:xfrm>
          <a:prstGeom prst="rect">
            <a:avLst/>
          </a:prstGeom>
          <a:solidFill>
            <a:srgbClr val="5CE1E6"/>
          </a:solidFill>
        </p:spPr>
      </p:sp>
      <p:grpSp>
        <p:nvGrpSpPr>
          <p:cNvPr name="Group 8" id="8"/>
          <p:cNvGrpSpPr/>
          <p:nvPr/>
        </p:nvGrpSpPr>
        <p:grpSpPr>
          <a:xfrm rot="-10800000">
            <a:off x="9749295" y="7265102"/>
            <a:ext cx="618157" cy="617168"/>
            <a:chOff x="0" y="0"/>
            <a:chExt cx="6350000" cy="6339840"/>
          </a:xfrm>
        </p:grpSpPr>
        <p:sp>
          <p:nvSpPr>
            <p:cNvPr name="Freeform 9" id="9"/>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55555">
                <a:alpha val="49804"/>
              </a:srgbClr>
            </a:solidFill>
          </p:spPr>
        </p:sp>
      </p:grpSp>
      <p:grpSp>
        <p:nvGrpSpPr>
          <p:cNvPr name="Group 10" id="10"/>
          <p:cNvGrpSpPr/>
          <p:nvPr/>
        </p:nvGrpSpPr>
        <p:grpSpPr>
          <a:xfrm rot="-10800000">
            <a:off x="6842430" y="7882270"/>
            <a:ext cx="618157" cy="617168"/>
            <a:chOff x="0" y="0"/>
            <a:chExt cx="6350000" cy="6339840"/>
          </a:xfrm>
        </p:grpSpPr>
        <p:sp>
          <p:nvSpPr>
            <p:cNvPr name="Freeform 11" id="11"/>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55555">
                <a:alpha val="49804"/>
              </a:srgbClr>
            </a:solidFill>
          </p:spPr>
        </p:sp>
      </p:grpSp>
      <p:grpSp>
        <p:nvGrpSpPr>
          <p:cNvPr name="Group 12" id="12"/>
          <p:cNvGrpSpPr/>
          <p:nvPr/>
        </p:nvGrpSpPr>
        <p:grpSpPr>
          <a:xfrm rot="-8100000">
            <a:off x="15133972" y="4453395"/>
            <a:ext cx="2082968" cy="2079635"/>
            <a:chOff x="0" y="0"/>
            <a:chExt cx="6350000" cy="6339840"/>
          </a:xfrm>
        </p:grpSpPr>
        <p:sp>
          <p:nvSpPr>
            <p:cNvPr name="Freeform 13" id="1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00C2CB"/>
            </a:solidFill>
          </p:spPr>
        </p:sp>
      </p:grpSp>
      <p:sp>
        <p:nvSpPr>
          <p:cNvPr name="AutoShape 14" id="14"/>
          <p:cNvSpPr/>
          <p:nvPr/>
        </p:nvSpPr>
        <p:spPr>
          <a:xfrm rot="0">
            <a:off x="12650434" y="4581269"/>
            <a:ext cx="3525022" cy="2066664"/>
          </a:xfrm>
          <a:prstGeom prst="rect">
            <a:avLst/>
          </a:prstGeom>
          <a:solidFill>
            <a:srgbClr val="00C2CB"/>
          </a:solidFill>
        </p:spPr>
      </p:sp>
      <p:grpSp>
        <p:nvGrpSpPr>
          <p:cNvPr name="Group 15" id="15"/>
          <p:cNvGrpSpPr/>
          <p:nvPr/>
        </p:nvGrpSpPr>
        <p:grpSpPr>
          <a:xfrm rot="-10800000">
            <a:off x="12656160" y="6656331"/>
            <a:ext cx="618157" cy="617168"/>
            <a:chOff x="0" y="0"/>
            <a:chExt cx="6350000" cy="6339840"/>
          </a:xfrm>
        </p:grpSpPr>
        <p:sp>
          <p:nvSpPr>
            <p:cNvPr name="Freeform 16" id="16"/>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555555">
                <a:alpha val="49804"/>
              </a:srgbClr>
            </a:solidFill>
          </p:spPr>
        </p:sp>
      </p:grpSp>
      <p:sp>
        <p:nvSpPr>
          <p:cNvPr name="TextBox 17" id="17"/>
          <p:cNvSpPr txBox="true"/>
          <p:nvPr/>
        </p:nvSpPr>
        <p:spPr>
          <a:xfrm rot="0">
            <a:off x="2026393" y="7597982"/>
            <a:ext cx="907784" cy="865808"/>
          </a:xfrm>
          <a:prstGeom prst="rect">
            <a:avLst/>
          </a:prstGeom>
        </p:spPr>
        <p:txBody>
          <a:bodyPr anchor="t" rtlCol="false" tIns="0" lIns="0" bIns="0" rIns="0">
            <a:spAutoFit/>
          </a:bodyPr>
          <a:lstStyle/>
          <a:p>
            <a:pPr algn="ctr">
              <a:lnSpc>
                <a:spcPts val="7000"/>
              </a:lnSpc>
            </a:pPr>
            <a:r>
              <a:rPr lang="en-US" sz="5000" spc="250">
                <a:solidFill>
                  <a:srgbClr val="FFFFFF"/>
                </a:solidFill>
                <a:latin typeface="Aileron Regular Bold"/>
              </a:rPr>
              <a:t>1</a:t>
            </a:r>
          </a:p>
        </p:txBody>
      </p:sp>
      <p:sp>
        <p:nvSpPr>
          <p:cNvPr name="TextBox 18" id="18"/>
          <p:cNvSpPr txBox="true"/>
          <p:nvPr/>
        </p:nvSpPr>
        <p:spPr>
          <a:xfrm rot="0">
            <a:off x="5043707" y="6980814"/>
            <a:ext cx="907784" cy="865808"/>
          </a:xfrm>
          <a:prstGeom prst="rect">
            <a:avLst/>
          </a:prstGeom>
        </p:spPr>
        <p:txBody>
          <a:bodyPr anchor="t" rtlCol="false" tIns="0" lIns="0" bIns="0" rIns="0">
            <a:spAutoFit/>
          </a:bodyPr>
          <a:lstStyle/>
          <a:p>
            <a:pPr algn="ctr">
              <a:lnSpc>
                <a:spcPts val="7000"/>
              </a:lnSpc>
            </a:pPr>
            <a:r>
              <a:rPr lang="en-US" sz="5000" spc="250">
                <a:solidFill>
                  <a:srgbClr val="FFFFFF"/>
                </a:solidFill>
                <a:latin typeface="Aileron Regular Bold"/>
              </a:rPr>
              <a:t>2</a:t>
            </a:r>
          </a:p>
        </p:txBody>
      </p:sp>
      <p:sp>
        <p:nvSpPr>
          <p:cNvPr name="TextBox 19" id="19"/>
          <p:cNvSpPr txBox="true"/>
          <p:nvPr/>
        </p:nvSpPr>
        <p:spPr>
          <a:xfrm rot="0">
            <a:off x="10800759" y="5746478"/>
            <a:ext cx="907784" cy="865808"/>
          </a:xfrm>
          <a:prstGeom prst="rect">
            <a:avLst/>
          </a:prstGeom>
        </p:spPr>
        <p:txBody>
          <a:bodyPr anchor="t" rtlCol="false" tIns="0" lIns="0" bIns="0" rIns="0">
            <a:spAutoFit/>
          </a:bodyPr>
          <a:lstStyle/>
          <a:p>
            <a:pPr algn="ctr">
              <a:lnSpc>
                <a:spcPts val="7000"/>
              </a:lnSpc>
            </a:pPr>
            <a:r>
              <a:rPr lang="en-US" sz="5000" spc="250">
                <a:solidFill>
                  <a:srgbClr val="FFFFFF"/>
                </a:solidFill>
                <a:latin typeface="Aileron Regular Bold"/>
              </a:rPr>
              <a:t>4</a:t>
            </a:r>
          </a:p>
        </p:txBody>
      </p:sp>
      <p:sp>
        <p:nvSpPr>
          <p:cNvPr name="TextBox 20" id="20"/>
          <p:cNvSpPr txBox="true"/>
          <p:nvPr/>
        </p:nvSpPr>
        <p:spPr>
          <a:xfrm rot="0">
            <a:off x="7950572" y="6363646"/>
            <a:ext cx="907784" cy="865808"/>
          </a:xfrm>
          <a:prstGeom prst="rect">
            <a:avLst/>
          </a:prstGeom>
        </p:spPr>
        <p:txBody>
          <a:bodyPr anchor="t" rtlCol="false" tIns="0" lIns="0" bIns="0" rIns="0">
            <a:spAutoFit/>
          </a:bodyPr>
          <a:lstStyle/>
          <a:p>
            <a:pPr algn="ctr">
              <a:lnSpc>
                <a:spcPts val="7000"/>
              </a:lnSpc>
            </a:pPr>
            <a:r>
              <a:rPr lang="en-US" sz="5000" spc="250">
                <a:solidFill>
                  <a:srgbClr val="FFFFFF"/>
                </a:solidFill>
                <a:latin typeface="Aileron Regular Bold"/>
              </a:rPr>
              <a:t>3</a:t>
            </a:r>
          </a:p>
        </p:txBody>
      </p:sp>
      <p:sp>
        <p:nvSpPr>
          <p:cNvPr name="TextBox 21" id="21"/>
          <p:cNvSpPr txBox="true"/>
          <p:nvPr/>
        </p:nvSpPr>
        <p:spPr>
          <a:xfrm rot="0">
            <a:off x="13959053" y="5129310"/>
            <a:ext cx="907784" cy="865808"/>
          </a:xfrm>
          <a:prstGeom prst="rect">
            <a:avLst/>
          </a:prstGeom>
        </p:spPr>
        <p:txBody>
          <a:bodyPr anchor="t" rtlCol="false" tIns="0" lIns="0" bIns="0" rIns="0">
            <a:spAutoFit/>
          </a:bodyPr>
          <a:lstStyle/>
          <a:p>
            <a:pPr algn="ctr">
              <a:lnSpc>
                <a:spcPts val="7000"/>
              </a:lnSpc>
            </a:pPr>
            <a:r>
              <a:rPr lang="en-US" sz="5000" spc="250">
                <a:solidFill>
                  <a:srgbClr val="FFFFFF"/>
                </a:solidFill>
                <a:latin typeface="Aileron Regular Bold"/>
              </a:rPr>
              <a:t>5</a:t>
            </a:r>
          </a:p>
        </p:txBody>
      </p:sp>
      <p:sp>
        <p:nvSpPr>
          <p:cNvPr name="TextBox 22" id="22"/>
          <p:cNvSpPr txBox="true"/>
          <p:nvPr/>
        </p:nvSpPr>
        <p:spPr>
          <a:xfrm rot="0">
            <a:off x="17400657" y="9355418"/>
            <a:ext cx="493004"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15</a:t>
            </a:r>
          </a:p>
        </p:txBody>
      </p:sp>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true" rot="0">
            <a:off x="12965238" y="-943072"/>
            <a:ext cx="6133104" cy="3501801"/>
          </a:xfrm>
          <a:prstGeom prst="rect">
            <a:avLst/>
          </a:prstGeom>
        </p:spPr>
      </p:pic>
      <p:sp>
        <p:nvSpPr>
          <p:cNvPr name="TextBox 24" id="24"/>
          <p:cNvSpPr txBox="true"/>
          <p:nvPr/>
        </p:nvSpPr>
        <p:spPr>
          <a:xfrm rot="0">
            <a:off x="3998690" y="5224190"/>
            <a:ext cx="2843740" cy="1225550"/>
          </a:xfrm>
          <a:prstGeom prst="rect">
            <a:avLst/>
          </a:prstGeom>
        </p:spPr>
        <p:txBody>
          <a:bodyPr anchor="t" rtlCol="false" tIns="0" lIns="0" bIns="0" rIns="0">
            <a:spAutoFit/>
          </a:bodyPr>
          <a:lstStyle/>
          <a:p>
            <a:pPr algn="ctr">
              <a:lnSpc>
                <a:spcPts val="3249"/>
              </a:lnSpc>
              <a:spcBef>
                <a:spcPct val="0"/>
              </a:spcBef>
            </a:pPr>
            <a:r>
              <a:rPr lang="en-US" sz="2499" spc="-49">
                <a:solidFill>
                  <a:srgbClr val="000000"/>
                </a:solidFill>
                <a:latin typeface="Open Sans Bold"/>
              </a:rPr>
              <a:t>Standardisation des </a:t>
            </a:r>
          </a:p>
          <a:p>
            <a:pPr algn="ctr">
              <a:lnSpc>
                <a:spcPts val="3249"/>
              </a:lnSpc>
              <a:spcBef>
                <a:spcPct val="0"/>
              </a:spcBef>
            </a:pPr>
            <a:r>
              <a:rPr lang="en-US" sz="2499" spc="-49">
                <a:solidFill>
                  <a:srgbClr val="000000"/>
                </a:solidFill>
                <a:latin typeface="Open Sans Bold"/>
              </a:rPr>
              <a:t>données</a:t>
            </a:r>
          </a:p>
        </p:txBody>
      </p:sp>
      <p:sp>
        <p:nvSpPr>
          <p:cNvPr name="TextBox 25" id="25"/>
          <p:cNvSpPr txBox="true"/>
          <p:nvPr/>
        </p:nvSpPr>
        <p:spPr>
          <a:xfrm rot="0">
            <a:off x="1013909" y="3806553"/>
            <a:ext cx="3539813" cy="2863849"/>
          </a:xfrm>
          <a:prstGeom prst="rect">
            <a:avLst/>
          </a:prstGeom>
        </p:spPr>
        <p:txBody>
          <a:bodyPr anchor="t" rtlCol="false" tIns="0" lIns="0" bIns="0" rIns="0">
            <a:spAutoFit/>
          </a:bodyPr>
          <a:lstStyle/>
          <a:p>
            <a:pPr algn="ctr">
              <a:lnSpc>
                <a:spcPts val="3250"/>
              </a:lnSpc>
              <a:spcBef>
                <a:spcPct val="0"/>
              </a:spcBef>
            </a:pPr>
            <a:r>
              <a:rPr lang="en-US" sz="2500" spc="-50">
                <a:solidFill>
                  <a:srgbClr val="000000"/>
                </a:solidFill>
                <a:latin typeface="Open Sans Bold"/>
              </a:rPr>
              <a:t>Sélection des variables </a:t>
            </a:r>
          </a:p>
          <a:p>
            <a:pPr algn="ctr">
              <a:lnSpc>
                <a:spcPts val="3250"/>
              </a:lnSpc>
              <a:spcBef>
                <a:spcPct val="0"/>
              </a:spcBef>
            </a:pPr>
            <a:r>
              <a:rPr lang="en-US" sz="2500" spc="-50">
                <a:solidFill>
                  <a:srgbClr val="000000"/>
                </a:solidFill>
                <a:latin typeface="Open Sans Bold"/>
              </a:rPr>
              <a:t>pour la segmentation</a:t>
            </a:r>
          </a:p>
          <a:p>
            <a:pPr algn="ctr">
              <a:lnSpc>
                <a:spcPts val="3250"/>
              </a:lnSpc>
              <a:spcBef>
                <a:spcPct val="0"/>
              </a:spcBef>
            </a:pPr>
            <a:r>
              <a:rPr lang="en-US" sz="2500" spc="-50">
                <a:solidFill>
                  <a:srgbClr val="000000"/>
                </a:solidFill>
                <a:latin typeface="Open Sans Bold"/>
              </a:rPr>
              <a:t>Ici on prendra :</a:t>
            </a:r>
          </a:p>
          <a:p>
            <a:pPr marL="539759" indent="-269880" lvl="1">
              <a:lnSpc>
                <a:spcPts val="3250"/>
              </a:lnSpc>
              <a:buFont typeface="Arial"/>
              <a:buChar char="•"/>
            </a:pPr>
            <a:r>
              <a:rPr lang="en-US" sz="2500" spc="-50">
                <a:solidFill>
                  <a:srgbClr val="000000"/>
                </a:solidFill>
                <a:latin typeface="Open Sans Bold"/>
              </a:rPr>
              <a:t> Récence</a:t>
            </a:r>
          </a:p>
          <a:p>
            <a:pPr marL="539759" indent="-269880" lvl="1">
              <a:lnSpc>
                <a:spcPts val="3250"/>
              </a:lnSpc>
              <a:buFont typeface="Arial"/>
              <a:buChar char="•"/>
            </a:pPr>
            <a:r>
              <a:rPr lang="en-US" sz="2500" spc="-50">
                <a:solidFill>
                  <a:srgbClr val="000000"/>
                </a:solidFill>
                <a:latin typeface="Open Sans Bold"/>
              </a:rPr>
              <a:t> Fréquence</a:t>
            </a:r>
          </a:p>
          <a:p>
            <a:pPr marL="539759" indent="-269880" lvl="1">
              <a:lnSpc>
                <a:spcPts val="3250"/>
              </a:lnSpc>
              <a:buFont typeface="Arial"/>
              <a:buChar char="•"/>
            </a:pPr>
            <a:r>
              <a:rPr lang="en-US" sz="2500" spc="-50">
                <a:solidFill>
                  <a:srgbClr val="000000"/>
                </a:solidFill>
                <a:latin typeface="Open Sans Bold"/>
              </a:rPr>
              <a:t>Montant</a:t>
            </a:r>
          </a:p>
          <a:p>
            <a:pPr marL="539759" indent="-269880" lvl="1">
              <a:lnSpc>
                <a:spcPts val="3250"/>
              </a:lnSpc>
              <a:buFont typeface="Arial"/>
              <a:buChar char="•"/>
            </a:pPr>
            <a:r>
              <a:rPr lang="en-US" sz="2500" spc="-50">
                <a:solidFill>
                  <a:srgbClr val="000000"/>
                </a:solidFill>
                <a:latin typeface="Open Sans Bold"/>
              </a:rPr>
              <a:t>Avis</a:t>
            </a:r>
          </a:p>
        </p:txBody>
      </p:sp>
      <p:sp>
        <p:nvSpPr>
          <p:cNvPr name="TextBox 26" id="26"/>
          <p:cNvSpPr txBox="true"/>
          <p:nvPr/>
        </p:nvSpPr>
        <p:spPr>
          <a:xfrm rot="0">
            <a:off x="6120551" y="3210384"/>
            <a:ext cx="4156132" cy="1447988"/>
          </a:xfrm>
          <a:prstGeom prst="rect">
            <a:avLst/>
          </a:prstGeom>
        </p:spPr>
        <p:txBody>
          <a:bodyPr anchor="t" rtlCol="false" tIns="0" lIns="0" bIns="0" rIns="0">
            <a:spAutoFit/>
          </a:bodyPr>
          <a:lstStyle/>
          <a:p>
            <a:pPr algn="ctr">
              <a:lnSpc>
                <a:spcPts val="2905"/>
              </a:lnSpc>
              <a:spcBef>
                <a:spcPct val="0"/>
              </a:spcBef>
            </a:pPr>
            <a:r>
              <a:rPr lang="en-US" sz="2235" spc="-44">
                <a:solidFill>
                  <a:srgbClr val="000000"/>
                </a:solidFill>
                <a:latin typeface="Open Sans Bold"/>
              </a:rPr>
              <a:t>C</a:t>
            </a:r>
            <a:r>
              <a:rPr lang="en-US" sz="2235" spc="-44">
                <a:solidFill>
                  <a:srgbClr val="000000"/>
                </a:solidFill>
                <a:latin typeface="Open Sans Bold"/>
              </a:rPr>
              <a:t>alcul du </a:t>
            </a:r>
          </a:p>
          <a:p>
            <a:pPr algn="ctr">
              <a:lnSpc>
                <a:spcPts val="2905"/>
              </a:lnSpc>
              <a:spcBef>
                <a:spcPct val="0"/>
              </a:spcBef>
            </a:pPr>
            <a:r>
              <a:rPr lang="en-US" sz="2235" spc="-44">
                <a:solidFill>
                  <a:srgbClr val="000000"/>
                </a:solidFill>
                <a:latin typeface="Open Sans Bold"/>
              </a:rPr>
              <a:t>coefficient de silhouette  pour </a:t>
            </a:r>
          </a:p>
          <a:p>
            <a:pPr algn="ctr">
              <a:lnSpc>
                <a:spcPts val="2905"/>
              </a:lnSpc>
              <a:spcBef>
                <a:spcPct val="0"/>
              </a:spcBef>
            </a:pPr>
            <a:r>
              <a:rPr lang="en-US" sz="2235" spc="-44">
                <a:solidFill>
                  <a:srgbClr val="000000"/>
                </a:solidFill>
                <a:latin typeface="Open Sans Bold"/>
              </a:rPr>
              <a:t>déterminer le nombre de </a:t>
            </a:r>
          </a:p>
          <a:p>
            <a:pPr algn="ctr">
              <a:lnSpc>
                <a:spcPts val="2905"/>
              </a:lnSpc>
              <a:spcBef>
                <a:spcPct val="0"/>
              </a:spcBef>
            </a:pPr>
            <a:r>
              <a:rPr lang="en-US" sz="2235" spc="-44">
                <a:solidFill>
                  <a:srgbClr val="000000"/>
                </a:solidFill>
                <a:latin typeface="Open Sans Bold"/>
              </a:rPr>
              <a:t>cluster</a:t>
            </a:r>
          </a:p>
        </p:txBody>
      </p:sp>
      <p:sp>
        <p:nvSpPr>
          <p:cNvPr name="TextBox 27" id="27"/>
          <p:cNvSpPr txBox="true"/>
          <p:nvPr/>
        </p:nvSpPr>
        <p:spPr>
          <a:xfrm rot="0">
            <a:off x="10133232" y="3100836"/>
            <a:ext cx="2757147" cy="2049977"/>
          </a:xfrm>
          <a:prstGeom prst="rect">
            <a:avLst/>
          </a:prstGeom>
        </p:spPr>
        <p:txBody>
          <a:bodyPr anchor="t" rtlCol="false" tIns="0" lIns="0" bIns="0" rIns="0">
            <a:spAutoFit/>
          </a:bodyPr>
          <a:lstStyle/>
          <a:p>
            <a:pPr algn="ctr">
              <a:lnSpc>
                <a:spcPts val="2709"/>
              </a:lnSpc>
              <a:spcBef>
                <a:spcPct val="0"/>
              </a:spcBef>
            </a:pPr>
            <a:r>
              <a:rPr lang="en-US" sz="2084" spc="-41">
                <a:solidFill>
                  <a:srgbClr val="000000"/>
                </a:solidFill>
                <a:latin typeface="Open Sans Bold"/>
              </a:rPr>
              <a:t>Application de l’algorithme :</a:t>
            </a:r>
          </a:p>
          <a:p>
            <a:pPr marL="450049" indent="-225025" lvl="1">
              <a:lnSpc>
                <a:spcPts val="2709"/>
              </a:lnSpc>
              <a:buFont typeface="Arial"/>
              <a:buChar char="•"/>
            </a:pPr>
            <a:r>
              <a:rPr lang="en-US" sz="2084" spc="-41">
                <a:solidFill>
                  <a:srgbClr val="000000"/>
                </a:solidFill>
                <a:latin typeface="Open Sans Bold"/>
              </a:rPr>
              <a:t>Kmeans</a:t>
            </a:r>
          </a:p>
          <a:p>
            <a:pPr marL="450049" indent="-225025" lvl="1">
              <a:lnSpc>
                <a:spcPts val="2709"/>
              </a:lnSpc>
              <a:buFont typeface="Arial"/>
              <a:buChar char="•"/>
            </a:pPr>
            <a:r>
              <a:rPr lang="en-US" sz="2084" spc="-41">
                <a:solidFill>
                  <a:srgbClr val="000000"/>
                </a:solidFill>
                <a:latin typeface="Open Sans Bold"/>
              </a:rPr>
              <a:t>Dbscan</a:t>
            </a:r>
          </a:p>
          <a:p>
            <a:pPr marL="450049" indent="-225025" lvl="1">
              <a:lnSpc>
                <a:spcPts val="2709"/>
              </a:lnSpc>
              <a:buFont typeface="Arial"/>
              <a:buChar char="•"/>
            </a:pPr>
            <a:r>
              <a:rPr lang="en-US" sz="2084" spc="-41">
                <a:solidFill>
                  <a:srgbClr val="000000"/>
                </a:solidFill>
                <a:latin typeface="Open Sans Bold"/>
              </a:rPr>
              <a:t>Agglomerative Clustering</a:t>
            </a:r>
          </a:p>
        </p:txBody>
      </p:sp>
      <p:sp>
        <p:nvSpPr>
          <p:cNvPr name="TextBox 28" id="28"/>
          <p:cNvSpPr txBox="true"/>
          <p:nvPr/>
        </p:nvSpPr>
        <p:spPr>
          <a:xfrm rot="0">
            <a:off x="13016200" y="2851841"/>
            <a:ext cx="3701275" cy="1160145"/>
          </a:xfrm>
          <a:prstGeom prst="rect">
            <a:avLst/>
          </a:prstGeom>
        </p:spPr>
        <p:txBody>
          <a:bodyPr anchor="t" rtlCol="false" tIns="0" lIns="0" bIns="0" rIns="0">
            <a:spAutoFit/>
          </a:bodyPr>
          <a:lstStyle/>
          <a:p>
            <a:pPr algn="ctr">
              <a:lnSpc>
                <a:spcPts val="3120"/>
              </a:lnSpc>
              <a:spcBef>
                <a:spcPct val="0"/>
              </a:spcBef>
            </a:pPr>
            <a:r>
              <a:rPr lang="en-US" sz="2400" spc="-48">
                <a:solidFill>
                  <a:srgbClr val="000000"/>
                </a:solidFill>
                <a:latin typeface="Open Sans Bold"/>
              </a:rPr>
              <a:t>Visualisation et interprétation </a:t>
            </a:r>
          </a:p>
          <a:p>
            <a:pPr algn="ctr">
              <a:lnSpc>
                <a:spcPts val="3120"/>
              </a:lnSpc>
              <a:spcBef>
                <a:spcPct val="0"/>
              </a:spcBef>
            </a:pPr>
            <a:r>
              <a:rPr lang="en-US" sz="2400" spc="-48">
                <a:solidFill>
                  <a:srgbClr val="000000"/>
                </a:solidFill>
                <a:latin typeface="Open Sans Bold"/>
              </a:rPr>
              <a:t>des clusters</a:t>
            </a:r>
          </a:p>
        </p:txBody>
      </p:sp>
      <p:grpSp>
        <p:nvGrpSpPr>
          <p:cNvPr name="Group 29" id="29"/>
          <p:cNvGrpSpPr/>
          <p:nvPr/>
        </p:nvGrpSpPr>
        <p:grpSpPr>
          <a:xfrm rot="-10800000">
            <a:off x="-2640163" y="-3667408"/>
            <a:ext cx="18307590" cy="6226137"/>
            <a:chOff x="0" y="0"/>
            <a:chExt cx="15796345" cy="5372100"/>
          </a:xfrm>
        </p:grpSpPr>
        <p:sp>
          <p:nvSpPr>
            <p:cNvPr name="Freeform 30" id="30"/>
            <p:cNvSpPr/>
            <p:nvPr/>
          </p:nvSpPr>
          <p:spPr>
            <a:xfrm>
              <a:off x="0" y="0"/>
              <a:ext cx="15796344" cy="5372100"/>
            </a:xfrm>
            <a:custGeom>
              <a:avLst/>
              <a:gdLst/>
              <a:ahLst/>
              <a:cxnLst/>
              <a:rect r="r" b="b" t="t" l="l"/>
              <a:pathLst>
                <a:path h="5372100" w="15796344">
                  <a:moveTo>
                    <a:pt x="14245675" y="0"/>
                  </a:moveTo>
                  <a:lnTo>
                    <a:pt x="1550670" y="0"/>
                  </a:lnTo>
                  <a:lnTo>
                    <a:pt x="0" y="2686050"/>
                  </a:lnTo>
                  <a:lnTo>
                    <a:pt x="1550670" y="5372100"/>
                  </a:lnTo>
                  <a:lnTo>
                    <a:pt x="14245675" y="5372100"/>
                  </a:lnTo>
                  <a:lnTo>
                    <a:pt x="15796344" y="2686050"/>
                  </a:lnTo>
                  <a:lnTo>
                    <a:pt x="14245675" y="0"/>
                  </a:lnTo>
                  <a:close/>
                </a:path>
              </a:pathLst>
            </a:custGeom>
            <a:solidFill>
              <a:srgbClr val="1836B2"/>
            </a:solidFill>
          </p:spPr>
        </p:sp>
      </p:grpSp>
      <p:grpSp>
        <p:nvGrpSpPr>
          <p:cNvPr name="Group 31" id="31"/>
          <p:cNvGrpSpPr/>
          <p:nvPr/>
        </p:nvGrpSpPr>
        <p:grpSpPr>
          <a:xfrm rot="-10800000">
            <a:off x="11069328" y="-2438551"/>
            <a:ext cx="4409979" cy="4997280"/>
            <a:chOff x="0" y="0"/>
            <a:chExt cx="4740748" cy="5372100"/>
          </a:xfrm>
        </p:grpSpPr>
        <p:sp>
          <p:nvSpPr>
            <p:cNvPr name="Freeform 32" id="32"/>
            <p:cNvSpPr/>
            <p:nvPr/>
          </p:nvSpPr>
          <p:spPr>
            <a:xfrm>
              <a:off x="0" y="0"/>
              <a:ext cx="4740748" cy="5372100"/>
            </a:xfrm>
            <a:custGeom>
              <a:avLst/>
              <a:gdLst/>
              <a:ahLst/>
              <a:cxnLst/>
              <a:rect r="r" b="b" t="t" l="l"/>
              <a:pathLst>
                <a:path h="5372100" w="4740748">
                  <a:moveTo>
                    <a:pt x="3190078" y="0"/>
                  </a:moveTo>
                  <a:lnTo>
                    <a:pt x="1550670" y="0"/>
                  </a:lnTo>
                  <a:lnTo>
                    <a:pt x="0" y="2686050"/>
                  </a:lnTo>
                  <a:lnTo>
                    <a:pt x="1550670" y="5372100"/>
                  </a:lnTo>
                  <a:lnTo>
                    <a:pt x="3190078" y="5372100"/>
                  </a:lnTo>
                  <a:lnTo>
                    <a:pt x="4740748" y="2686050"/>
                  </a:lnTo>
                  <a:lnTo>
                    <a:pt x="3190078" y="0"/>
                  </a:lnTo>
                  <a:close/>
                </a:path>
              </a:pathLst>
            </a:custGeom>
            <a:solidFill>
              <a:srgbClr val="86C7ED"/>
            </a:solidFill>
          </p:spPr>
        </p:sp>
      </p:grpSp>
      <p:sp>
        <p:nvSpPr>
          <p:cNvPr name="TextBox 33" id="33"/>
          <p:cNvSpPr txBox="true"/>
          <p:nvPr/>
        </p:nvSpPr>
        <p:spPr>
          <a:xfrm rot="0">
            <a:off x="1013909" y="615632"/>
            <a:ext cx="3312064" cy="768985"/>
          </a:xfrm>
          <a:prstGeom prst="rect">
            <a:avLst/>
          </a:prstGeom>
        </p:spPr>
        <p:txBody>
          <a:bodyPr anchor="t" rtlCol="false" tIns="0" lIns="0" bIns="0" rIns="0">
            <a:spAutoFit/>
          </a:bodyPr>
          <a:lstStyle/>
          <a:p>
            <a:pPr algn="ctr">
              <a:lnSpc>
                <a:spcPts val="6109"/>
              </a:lnSpc>
              <a:spcBef>
                <a:spcPct val="0"/>
              </a:spcBef>
            </a:pPr>
            <a:r>
              <a:rPr lang="en-US" sz="4699" spc="-93">
                <a:solidFill>
                  <a:srgbClr val="FFFFFF"/>
                </a:solidFill>
                <a:latin typeface="Fira Sans Medium"/>
              </a:rPr>
              <a:t>5- Clustering</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3996690" y="-256341"/>
            <a:ext cx="12117907" cy="10799683"/>
            <a:chOff x="0" y="0"/>
            <a:chExt cx="6027826" cy="5372100"/>
          </a:xfrm>
        </p:grpSpPr>
        <p:sp>
          <p:nvSpPr>
            <p:cNvPr name="Freeform 3" id="3"/>
            <p:cNvSpPr/>
            <p:nvPr/>
          </p:nvSpPr>
          <p:spPr>
            <a:xfrm>
              <a:off x="0" y="0"/>
              <a:ext cx="6027826" cy="5372100"/>
            </a:xfrm>
            <a:custGeom>
              <a:avLst/>
              <a:gdLst/>
              <a:ahLst/>
              <a:cxnLst/>
              <a:rect r="r" b="b" t="t" l="l"/>
              <a:pathLst>
                <a:path h="5372100" w="6027826">
                  <a:moveTo>
                    <a:pt x="4477156" y="0"/>
                  </a:moveTo>
                  <a:lnTo>
                    <a:pt x="1550670" y="0"/>
                  </a:lnTo>
                  <a:lnTo>
                    <a:pt x="0" y="2686050"/>
                  </a:lnTo>
                  <a:lnTo>
                    <a:pt x="1550670" y="5372100"/>
                  </a:lnTo>
                  <a:lnTo>
                    <a:pt x="4477156" y="5372100"/>
                  </a:lnTo>
                  <a:lnTo>
                    <a:pt x="6027826" y="2686050"/>
                  </a:lnTo>
                  <a:lnTo>
                    <a:pt x="4477156" y="0"/>
                  </a:lnTo>
                  <a:close/>
                </a:path>
              </a:pathLst>
            </a:custGeom>
            <a:solidFill>
              <a:srgbClr val="1836B2"/>
            </a:solidFill>
          </p:spPr>
        </p:sp>
      </p:grpSp>
      <p:sp>
        <p:nvSpPr>
          <p:cNvPr name="TextBox 4" id="4"/>
          <p:cNvSpPr txBox="true"/>
          <p:nvPr/>
        </p:nvSpPr>
        <p:spPr>
          <a:xfrm rot="0">
            <a:off x="1256170" y="1172115"/>
            <a:ext cx="12281745" cy="59436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L'algorithme KMeans regroupe les données en essayant de séparer les échantillons en n groupes de variance égale, en minimisant le critère inertie ou somme des carrés intra-cluster. Cet algorithme nécessite que le nombre de clusters k soit spécifié.</a:t>
            </a:r>
          </a:p>
          <a:p>
            <a:pPr algn="ctr">
              <a:lnSpc>
                <a:spcPts val="3900"/>
              </a:lnSpc>
              <a:spcBef>
                <a:spcPct val="0"/>
              </a:spcBef>
            </a:pPr>
          </a:p>
          <a:p>
            <a:pPr>
              <a:lnSpc>
                <a:spcPts val="3900"/>
              </a:lnSpc>
              <a:spcBef>
                <a:spcPct val="0"/>
              </a:spcBef>
            </a:pPr>
            <a:r>
              <a:rPr lang="en-US" sz="3000" spc="-60">
                <a:solidFill>
                  <a:srgbClr val="000000"/>
                </a:solidFill>
                <a:latin typeface="Fira Sans Medium"/>
              </a:rPr>
              <a:t>Démarche : </a:t>
            </a:r>
          </a:p>
          <a:p>
            <a:pPr marL="647706" indent="-323853" lvl="1">
              <a:lnSpc>
                <a:spcPts val="3900"/>
              </a:lnSpc>
              <a:buFont typeface="Arial"/>
              <a:buChar char="•"/>
            </a:pPr>
            <a:r>
              <a:rPr lang="en-US" sz="3000" spc="-60">
                <a:solidFill>
                  <a:srgbClr val="000000"/>
                </a:solidFill>
                <a:latin typeface="Fira Sans Medium"/>
              </a:rPr>
              <a:t>Faire varier k entre 2 et 10</a:t>
            </a:r>
          </a:p>
          <a:p>
            <a:pPr marL="647706" indent="-323853" lvl="1">
              <a:lnSpc>
                <a:spcPts val="3900"/>
              </a:lnSpc>
              <a:buFont typeface="Arial"/>
              <a:buChar char="•"/>
            </a:pPr>
            <a:r>
              <a:rPr lang="en-US" sz="3000" spc="-60">
                <a:solidFill>
                  <a:srgbClr val="000000"/>
                </a:solidFill>
                <a:latin typeface="Fira Sans Medium"/>
              </a:rPr>
              <a:t>Calculer les performances des clutering (Silhouette, Calinski-Harabasz et distortion)</a:t>
            </a:r>
          </a:p>
          <a:p>
            <a:pPr marL="647706" indent="-323853" lvl="1">
              <a:lnSpc>
                <a:spcPts val="3900"/>
              </a:lnSpc>
              <a:buFont typeface="Arial"/>
              <a:buChar char="•"/>
            </a:pPr>
            <a:r>
              <a:rPr lang="en-US" sz="3000" spc="-60">
                <a:solidFill>
                  <a:srgbClr val="000000"/>
                </a:solidFill>
                <a:latin typeface="Fira Sans Medium"/>
              </a:rPr>
              <a:t>Faire une visualisation des différents clusters obtenus</a:t>
            </a:r>
          </a:p>
          <a:p>
            <a:pPr algn="just" marL="647706" indent="-323853" lvl="1">
              <a:lnSpc>
                <a:spcPts val="3900"/>
              </a:lnSpc>
              <a:buFont typeface="Arial"/>
              <a:buChar char="•"/>
            </a:pPr>
            <a:r>
              <a:rPr lang="en-US" sz="3000" spc="-60">
                <a:solidFill>
                  <a:srgbClr val="000000"/>
                </a:solidFill>
                <a:latin typeface="Fira Sans Medium"/>
              </a:rPr>
              <a:t>Mesure et analyse orienté métier</a:t>
            </a:r>
          </a:p>
          <a:p>
            <a:pPr algn="just" marL="647706" indent="-323853" lvl="1">
              <a:lnSpc>
                <a:spcPts val="3900"/>
              </a:lnSpc>
              <a:buFont typeface="Arial"/>
              <a:buChar char="•"/>
            </a:pPr>
            <a:r>
              <a:rPr lang="en-US" sz="3000" spc="-60">
                <a:solidFill>
                  <a:srgbClr val="000000"/>
                </a:solidFill>
                <a:latin typeface="Fira Sans Medium"/>
              </a:rPr>
              <a:t>Choix du meilleur nombre de clusters k</a:t>
            </a:r>
          </a:p>
        </p:txBody>
      </p:sp>
      <p:sp>
        <p:nvSpPr>
          <p:cNvPr name="TextBox 5" id="5"/>
          <p:cNvSpPr txBox="true"/>
          <p:nvPr/>
        </p:nvSpPr>
        <p:spPr>
          <a:xfrm rot="0">
            <a:off x="941505" y="366359"/>
            <a:ext cx="2081723" cy="688340"/>
          </a:xfrm>
          <a:prstGeom prst="rect">
            <a:avLst/>
          </a:prstGeom>
        </p:spPr>
        <p:txBody>
          <a:bodyPr anchor="t" rtlCol="false" tIns="0" lIns="0" bIns="0" rIns="0">
            <a:spAutoFit/>
          </a:bodyPr>
          <a:lstStyle/>
          <a:p>
            <a:pPr algn="ctr">
              <a:lnSpc>
                <a:spcPts val="5589"/>
              </a:lnSpc>
              <a:spcBef>
                <a:spcPct val="0"/>
              </a:spcBef>
            </a:pPr>
            <a:r>
              <a:rPr lang="en-US" sz="4299" spc="-85">
                <a:solidFill>
                  <a:srgbClr val="000000"/>
                </a:solidFill>
                <a:latin typeface="Fira Sans Medium"/>
              </a:rPr>
              <a:t>K-Means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266701"/>
            <a:ext cx="5699107" cy="406104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727807" y="1368211"/>
            <a:ext cx="5645382" cy="395953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2373189" y="1327992"/>
            <a:ext cx="5460888" cy="3938458"/>
          </a:xfrm>
          <a:prstGeom prst="rect">
            <a:avLst/>
          </a:prstGeom>
        </p:spPr>
      </p:pic>
      <p:sp>
        <p:nvSpPr>
          <p:cNvPr name="TextBox 5" id="5"/>
          <p:cNvSpPr txBox="true"/>
          <p:nvPr/>
        </p:nvSpPr>
        <p:spPr>
          <a:xfrm rot="0">
            <a:off x="6671885" y="356870"/>
            <a:ext cx="3369809" cy="671830"/>
          </a:xfrm>
          <a:prstGeom prst="rect">
            <a:avLst/>
          </a:prstGeom>
        </p:spPr>
        <p:txBody>
          <a:bodyPr anchor="t" rtlCol="false" tIns="0" lIns="0" bIns="0" rIns="0">
            <a:spAutoFit/>
          </a:bodyPr>
          <a:lstStyle/>
          <a:p>
            <a:pPr algn="ctr">
              <a:lnSpc>
                <a:spcPts val="5330"/>
              </a:lnSpc>
              <a:spcBef>
                <a:spcPct val="0"/>
              </a:spcBef>
            </a:pPr>
            <a:r>
              <a:rPr lang="en-US" sz="4100" spc="-82">
                <a:solidFill>
                  <a:srgbClr val="000000"/>
                </a:solidFill>
                <a:latin typeface="Fira Sans Medium"/>
              </a:rPr>
              <a:t>K-Means (RFM)</a:t>
            </a:r>
          </a:p>
        </p:txBody>
      </p:sp>
      <p:sp>
        <p:nvSpPr>
          <p:cNvPr name="TextBox 6" id="6"/>
          <p:cNvSpPr txBox="true"/>
          <p:nvPr/>
        </p:nvSpPr>
        <p:spPr>
          <a:xfrm rot="0">
            <a:off x="1028700" y="5997840"/>
            <a:ext cx="15827284" cy="3008749"/>
          </a:xfrm>
          <a:prstGeom prst="rect">
            <a:avLst/>
          </a:prstGeom>
        </p:spPr>
        <p:txBody>
          <a:bodyPr anchor="t" rtlCol="false" tIns="0" lIns="0" bIns="0" rIns="0">
            <a:spAutoFit/>
          </a:bodyPr>
          <a:lstStyle/>
          <a:p>
            <a:pPr algn="just">
              <a:lnSpc>
                <a:spcPts val="2663"/>
              </a:lnSpc>
            </a:pPr>
            <a:r>
              <a:rPr lang="en-US" sz="2399" spc="-47">
                <a:solidFill>
                  <a:srgbClr val="000000"/>
                </a:solidFill>
                <a:latin typeface="Fira Sans Medium"/>
              </a:rPr>
              <a:t> Le coefficient de silhouette est la différence entre la distance moyenne avec les points du même groupe que lui et la distance moyenne avec les points des autres groupes voisins.</a:t>
            </a:r>
          </a:p>
          <a:p>
            <a:pPr algn="just">
              <a:lnSpc>
                <a:spcPts val="2663"/>
              </a:lnSpc>
            </a:pPr>
          </a:p>
          <a:p>
            <a:pPr algn="just">
              <a:lnSpc>
                <a:spcPts val="2663"/>
              </a:lnSpc>
            </a:pPr>
            <a:r>
              <a:rPr lang="en-US" sz="2399" spc="-47">
                <a:solidFill>
                  <a:srgbClr val="000000"/>
                </a:solidFill>
                <a:latin typeface="Fira Sans Medium"/>
              </a:rPr>
              <a:t> Indice de Calinski-Harabasz est le rapport entre la variance inter-groupes et la variance intra-groupe</a:t>
            </a:r>
          </a:p>
          <a:p>
            <a:pPr algn="just">
              <a:lnSpc>
                <a:spcPts val="2663"/>
              </a:lnSpc>
            </a:pPr>
          </a:p>
          <a:p>
            <a:pPr algn="just">
              <a:lnSpc>
                <a:spcPts val="2663"/>
              </a:lnSpc>
            </a:pPr>
            <a:r>
              <a:rPr lang="en-US" sz="2399" spc="-47">
                <a:solidFill>
                  <a:srgbClr val="000000"/>
                </a:solidFill>
                <a:latin typeface="Fira Sans Medium"/>
              </a:rPr>
              <a:t> Le score de distortion ou inertie correspond à la somme des carrés des distances interclusters des observations de leurs centroïdes</a:t>
            </a:r>
          </a:p>
          <a:p>
            <a:pPr algn="just">
              <a:lnSpc>
                <a:spcPts val="2663"/>
              </a:lnSpc>
            </a:pPr>
          </a:p>
          <a:p>
            <a:pPr algn="just">
              <a:lnSpc>
                <a:spcPts val="2663"/>
              </a:lnSpc>
            </a:pPr>
            <a:r>
              <a:rPr lang="en-US" sz="2399" spc="-47">
                <a:solidFill>
                  <a:srgbClr val="000000"/>
                </a:solidFill>
                <a:latin typeface="Fira Sans Medium"/>
              </a:rPr>
              <a:t>Les scores des métriques suggèrent un k compris entre 2 et 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142" t="11509" r="11982" b="25248"/>
          <a:stretch>
            <a:fillRect/>
          </a:stretch>
        </p:blipFill>
        <p:spPr>
          <a:xfrm flipH="false" flipV="false" rot="0">
            <a:off x="172155" y="1209115"/>
            <a:ext cx="18115845" cy="8493528"/>
          </a:xfrm>
          <a:prstGeom prst="rect">
            <a:avLst/>
          </a:prstGeom>
        </p:spPr>
      </p:pic>
      <p:sp>
        <p:nvSpPr>
          <p:cNvPr name="TextBox 3" id="3"/>
          <p:cNvSpPr txBox="true"/>
          <p:nvPr/>
        </p:nvSpPr>
        <p:spPr>
          <a:xfrm rot="0">
            <a:off x="1249171" y="227170"/>
            <a:ext cx="14434628" cy="755002"/>
          </a:xfrm>
          <a:prstGeom prst="rect">
            <a:avLst/>
          </a:prstGeom>
        </p:spPr>
        <p:txBody>
          <a:bodyPr anchor="t" rtlCol="false" tIns="0" lIns="0" bIns="0" rIns="0">
            <a:spAutoFit/>
          </a:bodyPr>
          <a:lstStyle/>
          <a:p>
            <a:pPr algn="ctr">
              <a:lnSpc>
                <a:spcPts val="6160"/>
              </a:lnSpc>
            </a:pPr>
            <a:r>
              <a:rPr lang="en-US" sz="4400">
                <a:solidFill>
                  <a:srgbClr val="1128D0"/>
                </a:solidFill>
                <a:latin typeface="Open Sans Light Bold"/>
              </a:rPr>
              <a:t>Visualisation en 3D des clients séparés en K clusters</a:t>
            </a:r>
          </a:p>
        </p:txBody>
      </p:sp>
      <p:sp>
        <p:nvSpPr>
          <p:cNvPr name="TextBox 4" id="4"/>
          <p:cNvSpPr txBox="true"/>
          <p:nvPr/>
        </p:nvSpPr>
        <p:spPr>
          <a:xfrm rot="0">
            <a:off x="1661261" y="1685993"/>
            <a:ext cx="1163411" cy="887095"/>
          </a:xfrm>
          <a:prstGeom prst="rect">
            <a:avLst/>
          </a:prstGeom>
        </p:spPr>
        <p:txBody>
          <a:bodyPr anchor="t" rtlCol="false" tIns="0" lIns="0" bIns="0" rIns="0">
            <a:spAutoFit/>
          </a:bodyPr>
          <a:lstStyle/>
          <a:p>
            <a:pPr algn="ctr">
              <a:lnSpc>
                <a:spcPts val="7279"/>
              </a:lnSpc>
            </a:pPr>
            <a:r>
              <a:rPr lang="en-US" sz="5199">
                <a:solidFill>
                  <a:srgbClr val="5271FF"/>
                </a:solidFill>
                <a:latin typeface="Open Sans Bold"/>
              </a:rPr>
              <a:t>k=2</a:t>
            </a:r>
          </a:p>
        </p:txBody>
      </p:sp>
      <p:sp>
        <p:nvSpPr>
          <p:cNvPr name="TextBox 5" id="5"/>
          <p:cNvSpPr txBox="true"/>
          <p:nvPr/>
        </p:nvSpPr>
        <p:spPr>
          <a:xfrm rot="0">
            <a:off x="13773744" y="1620494"/>
            <a:ext cx="4412466" cy="838835"/>
          </a:xfrm>
          <a:prstGeom prst="rect">
            <a:avLst/>
          </a:prstGeom>
        </p:spPr>
        <p:txBody>
          <a:bodyPr anchor="t" rtlCol="false" tIns="0" lIns="0" bIns="0" rIns="0">
            <a:spAutoFit/>
          </a:bodyPr>
          <a:lstStyle/>
          <a:p>
            <a:pPr algn="ctr">
              <a:lnSpc>
                <a:spcPts val="6759"/>
              </a:lnSpc>
              <a:spcBef>
                <a:spcPct val="0"/>
              </a:spcBef>
            </a:pPr>
            <a:r>
              <a:rPr lang="en-US" sz="5199" spc="-103">
                <a:solidFill>
                  <a:srgbClr val="5271FF"/>
                </a:solidFill>
                <a:latin typeface="Open Sans Bold"/>
              </a:rPr>
              <a:t>k=3</a:t>
            </a:r>
          </a:p>
        </p:txBody>
      </p:sp>
      <p:sp>
        <p:nvSpPr>
          <p:cNvPr name="TextBox 6" id="6"/>
          <p:cNvSpPr txBox="true"/>
          <p:nvPr/>
        </p:nvSpPr>
        <p:spPr>
          <a:xfrm rot="0">
            <a:off x="468765" y="4964707"/>
            <a:ext cx="1192496" cy="887095"/>
          </a:xfrm>
          <a:prstGeom prst="rect">
            <a:avLst/>
          </a:prstGeom>
        </p:spPr>
        <p:txBody>
          <a:bodyPr anchor="t" rtlCol="false" tIns="0" lIns="0" bIns="0" rIns="0">
            <a:spAutoFit/>
          </a:bodyPr>
          <a:lstStyle/>
          <a:p>
            <a:pPr algn="ctr">
              <a:lnSpc>
                <a:spcPts val="7279"/>
              </a:lnSpc>
            </a:pPr>
            <a:r>
              <a:rPr lang="en-US" sz="5199">
                <a:solidFill>
                  <a:srgbClr val="5271FF"/>
                </a:solidFill>
                <a:latin typeface="Open Sans Bold"/>
              </a:rPr>
              <a:t>K=4</a:t>
            </a:r>
          </a:p>
        </p:txBody>
      </p:sp>
      <p:sp>
        <p:nvSpPr>
          <p:cNvPr name="TextBox 7" id="7"/>
          <p:cNvSpPr txBox="true"/>
          <p:nvPr/>
        </p:nvSpPr>
        <p:spPr>
          <a:xfrm rot="0">
            <a:off x="3512023" y="5048250"/>
            <a:ext cx="6864719" cy="887095"/>
          </a:xfrm>
          <a:prstGeom prst="rect">
            <a:avLst/>
          </a:prstGeom>
        </p:spPr>
        <p:txBody>
          <a:bodyPr anchor="t" rtlCol="false" tIns="0" lIns="0" bIns="0" rIns="0">
            <a:spAutoFit/>
          </a:bodyPr>
          <a:lstStyle/>
          <a:p>
            <a:pPr algn="ctr">
              <a:lnSpc>
                <a:spcPts val="7279"/>
              </a:lnSpc>
            </a:pPr>
            <a:r>
              <a:rPr lang="en-US" sz="5199">
                <a:solidFill>
                  <a:srgbClr val="5271FF"/>
                </a:solidFill>
                <a:latin typeface="Open Sans Bold"/>
              </a:rPr>
              <a:t>K=5</a:t>
            </a:r>
          </a:p>
        </p:txBody>
      </p:sp>
      <p:sp>
        <p:nvSpPr>
          <p:cNvPr name="TextBox 8" id="8"/>
          <p:cNvSpPr txBox="true"/>
          <p:nvPr/>
        </p:nvSpPr>
        <p:spPr>
          <a:xfrm rot="0">
            <a:off x="9144000" y="5024293"/>
            <a:ext cx="8664185" cy="838835"/>
          </a:xfrm>
          <a:prstGeom prst="rect">
            <a:avLst/>
          </a:prstGeom>
        </p:spPr>
        <p:txBody>
          <a:bodyPr anchor="t" rtlCol="false" tIns="0" lIns="0" bIns="0" rIns="0">
            <a:spAutoFit/>
          </a:bodyPr>
          <a:lstStyle/>
          <a:p>
            <a:pPr algn="ctr">
              <a:lnSpc>
                <a:spcPts val="6760"/>
              </a:lnSpc>
              <a:spcBef>
                <a:spcPct val="0"/>
              </a:spcBef>
            </a:pPr>
            <a:r>
              <a:rPr lang="en-US" sz="5200" spc="-104">
                <a:solidFill>
                  <a:srgbClr val="5271FF"/>
                </a:solidFill>
                <a:latin typeface="Open Sans Bold"/>
              </a:rPr>
              <a:t>K=6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33175"/>
          <a:stretch>
            <a:fillRect/>
          </a:stretch>
        </p:blipFill>
        <p:spPr>
          <a:xfrm flipH="false" flipV="false" rot="0">
            <a:off x="4393499" y="1207967"/>
            <a:ext cx="9501002" cy="6906155"/>
          </a:xfrm>
          <a:prstGeom prst="rect">
            <a:avLst/>
          </a:prstGeom>
        </p:spPr>
      </p:pic>
      <p:sp>
        <p:nvSpPr>
          <p:cNvPr name="TextBox 3" id="3"/>
          <p:cNvSpPr txBox="true"/>
          <p:nvPr/>
        </p:nvSpPr>
        <p:spPr>
          <a:xfrm rot="0">
            <a:off x="1295315" y="75565"/>
            <a:ext cx="15697371" cy="1811020"/>
          </a:xfrm>
          <a:prstGeom prst="rect">
            <a:avLst/>
          </a:prstGeom>
        </p:spPr>
        <p:txBody>
          <a:bodyPr anchor="t" rtlCol="false" tIns="0" lIns="0" bIns="0" rIns="0">
            <a:spAutoFit/>
          </a:bodyPr>
          <a:lstStyle/>
          <a:p>
            <a:pPr algn="ctr">
              <a:lnSpc>
                <a:spcPts val="7279"/>
              </a:lnSpc>
            </a:pPr>
            <a:r>
              <a:rPr lang="en-US" sz="5199">
                <a:solidFill>
                  <a:srgbClr val="1128D0"/>
                </a:solidFill>
                <a:latin typeface="Open Sans Bold"/>
              </a:rPr>
              <a:t>Kmeans - Analyse multivariées – Boxplots (RFM)</a:t>
            </a:r>
          </a:p>
          <a:p>
            <a:pPr algn="ctr">
              <a:lnSpc>
                <a:spcPts val="727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8655" y="3353621"/>
            <a:ext cx="8572518" cy="5226337"/>
            <a:chOff x="0" y="0"/>
            <a:chExt cx="11430024" cy="6968449"/>
          </a:xfrm>
        </p:grpSpPr>
        <p:sp>
          <p:nvSpPr>
            <p:cNvPr name="AutoShape 3" id="3"/>
            <p:cNvSpPr/>
            <p:nvPr/>
          </p:nvSpPr>
          <p:spPr>
            <a:xfrm rot="-10800000">
              <a:off x="0" y="989650"/>
              <a:ext cx="11430024" cy="0"/>
            </a:xfrm>
            <a:prstGeom prst="line">
              <a:avLst/>
            </a:prstGeom>
            <a:ln cap="rnd" w="71146">
              <a:solidFill>
                <a:srgbClr val="86C7ED"/>
              </a:solidFill>
              <a:prstDash val="sysDot"/>
              <a:headEnd type="none" len="sm" w="sm"/>
              <a:tailEnd type="none" len="sm" w="sm"/>
            </a:ln>
          </p:spPr>
        </p:sp>
        <p:sp>
          <p:nvSpPr>
            <p:cNvPr name="TextBox 4" id="4"/>
            <p:cNvSpPr txBox="true"/>
            <p:nvPr/>
          </p:nvSpPr>
          <p:spPr>
            <a:xfrm rot="0">
              <a:off x="0" y="-76200"/>
              <a:ext cx="10540061" cy="759202"/>
            </a:xfrm>
            <a:prstGeom prst="rect">
              <a:avLst/>
            </a:prstGeom>
          </p:spPr>
          <p:txBody>
            <a:bodyPr anchor="t" rtlCol="false" tIns="0" lIns="0" bIns="0" rIns="0">
              <a:spAutoFit/>
            </a:bodyPr>
            <a:lstStyle/>
            <a:p>
              <a:pPr marL="0" indent="0" lvl="0">
                <a:lnSpc>
                  <a:spcPts val="4705"/>
                </a:lnSpc>
                <a:spcBef>
                  <a:spcPct val="0"/>
                </a:spcBef>
              </a:pPr>
              <a:r>
                <a:rPr lang="en-US" sz="3361">
                  <a:solidFill>
                    <a:srgbClr val="000000"/>
                  </a:solidFill>
                  <a:latin typeface="Fira Sans Light Bold"/>
                </a:rPr>
                <a:t>1-  Présentation des jeux des données</a:t>
              </a:r>
            </a:p>
          </p:txBody>
        </p:sp>
        <p:sp>
          <p:nvSpPr>
            <p:cNvPr name="AutoShape 5" id="5"/>
            <p:cNvSpPr/>
            <p:nvPr/>
          </p:nvSpPr>
          <p:spPr>
            <a:xfrm rot="-10800000">
              <a:off x="0" y="2241048"/>
              <a:ext cx="11430024" cy="0"/>
            </a:xfrm>
            <a:prstGeom prst="line">
              <a:avLst/>
            </a:prstGeom>
            <a:ln cap="rnd" w="71146">
              <a:solidFill>
                <a:srgbClr val="86C7ED"/>
              </a:solidFill>
              <a:prstDash val="sysDot"/>
              <a:headEnd type="none" len="sm" w="sm"/>
              <a:tailEnd type="none" len="sm" w="sm"/>
            </a:ln>
          </p:spPr>
        </p:sp>
        <p:sp>
          <p:nvSpPr>
            <p:cNvPr name="TextBox 6" id="6"/>
            <p:cNvSpPr txBox="true"/>
            <p:nvPr/>
          </p:nvSpPr>
          <p:spPr>
            <a:xfrm rot="0">
              <a:off x="0" y="1189425"/>
              <a:ext cx="10540061" cy="744975"/>
            </a:xfrm>
            <a:prstGeom prst="rect">
              <a:avLst/>
            </a:prstGeom>
          </p:spPr>
          <p:txBody>
            <a:bodyPr anchor="t" rtlCol="false" tIns="0" lIns="0" bIns="0" rIns="0">
              <a:spAutoFit/>
            </a:bodyPr>
            <a:lstStyle/>
            <a:p>
              <a:pPr marL="0" indent="0" lvl="0">
                <a:lnSpc>
                  <a:spcPts val="4705"/>
                </a:lnSpc>
                <a:spcBef>
                  <a:spcPct val="0"/>
                </a:spcBef>
              </a:pPr>
              <a:r>
                <a:rPr lang="en-US" sz="3361">
                  <a:solidFill>
                    <a:srgbClr val="000000"/>
                  </a:solidFill>
                  <a:latin typeface="Fira Sans Light Bold"/>
                </a:rPr>
                <a:t>2- Nettoyage des données</a:t>
              </a:r>
            </a:p>
          </p:txBody>
        </p:sp>
        <p:sp>
          <p:nvSpPr>
            <p:cNvPr name="AutoShape 7" id="7"/>
            <p:cNvSpPr/>
            <p:nvPr/>
          </p:nvSpPr>
          <p:spPr>
            <a:xfrm rot="-10800000">
              <a:off x="0" y="3506674"/>
              <a:ext cx="11430024" cy="0"/>
            </a:xfrm>
            <a:prstGeom prst="line">
              <a:avLst/>
            </a:prstGeom>
            <a:ln cap="rnd" w="71146">
              <a:solidFill>
                <a:srgbClr val="86C7ED"/>
              </a:solidFill>
              <a:prstDash val="sysDot"/>
              <a:headEnd type="none" len="sm" w="sm"/>
              <a:tailEnd type="none" len="sm" w="sm"/>
            </a:ln>
          </p:spPr>
        </p:sp>
        <p:sp>
          <p:nvSpPr>
            <p:cNvPr name="TextBox 8" id="8"/>
            <p:cNvSpPr txBox="true"/>
            <p:nvPr/>
          </p:nvSpPr>
          <p:spPr>
            <a:xfrm rot="0">
              <a:off x="0" y="2440823"/>
              <a:ext cx="10540061" cy="759204"/>
            </a:xfrm>
            <a:prstGeom prst="rect">
              <a:avLst/>
            </a:prstGeom>
          </p:spPr>
          <p:txBody>
            <a:bodyPr anchor="t" rtlCol="false" tIns="0" lIns="0" bIns="0" rIns="0">
              <a:spAutoFit/>
            </a:bodyPr>
            <a:lstStyle/>
            <a:p>
              <a:pPr marL="0" indent="0" lvl="0">
                <a:lnSpc>
                  <a:spcPts val="4705"/>
                </a:lnSpc>
                <a:spcBef>
                  <a:spcPct val="0"/>
                </a:spcBef>
              </a:pPr>
              <a:r>
                <a:rPr lang="en-US" sz="3361">
                  <a:solidFill>
                    <a:srgbClr val="000000"/>
                  </a:solidFill>
                  <a:latin typeface="Fira Sans Light Bold"/>
                </a:rPr>
                <a:t>3-  Analyse des données</a:t>
              </a:r>
            </a:p>
          </p:txBody>
        </p:sp>
        <p:sp>
          <p:nvSpPr>
            <p:cNvPr name="AutoShape 9" id="9"/>
            <p:cNvSpPr/>
            <p:nvPr/>
          </p:nvSpPr>
          <p:spPr>
            <a:xfrm rot="-10800000">
              <a:off x="0" y="4772301"/>
              <a:ext cx="11430024" cy="0"/>
            </a:xfrm>
            <a:prstGeom prst="line">
              <a:avLst/>
            </a:prstGeom>
            <a:ln cap="rnd" w="71146">
              <a:solidFill>
                <a:srgbClr val="86C7ED"/>
              </a:solidFill>
              <a:prstDash val="sysDot"/>
              <a:headEnd type="none" len="sm" w="sm"/>
              <a:tailEnd type="none" len="sm" w="sm"/>
            </a:ln>
          </p:spPr>
        </p:sp>
        <p:sp>
          <p:nvSpPr>
            <p:cNvPr name="TextBox 10" id="10"/>
            <p:cNvSpPr txBox="true"/>
            <p:nvPr/>
          </p:nvSpPr>
          <p:spPr>
            <a:xfrm rot="0">
              <a:off x="0" y="3706450"/>
              <a:ext cx="10540061" cy="759204"/>
            </a:xfrm>
            <a:prstGeom prst="rect">
              <a:avLst/>
            </a:prstGeom>
          </p:spPr>
          <p:txBody>
            <a:bodyPr anchor="t" rtlCol="false" tIns="0" lIns="0" bIns="0" rIns="0">
              <a:spAutoFit/>
            </a:bodyPr>
            <a:lstStyle/>
            <a:p>
              <a:pPr marL="0" indent="0" lvl="0">
                <a:lnSpc>
                  <a:spcPts val="4705"/>
                </a:lnSpc>
                <a:spcBef>
                  <a:spcPct val="0"/>
                </a:spcBef>
              </a:pPr>
              <a:r>
                <a:rPr lang="en-US" sz="3361">
                  <a:solidFill>
                    <a:srgbClr val="000000"/>
                  </a:solidFill>
                  <a:latin typeface="Fira Sans Light Bold"/>
                </a:rPr>
                <a:t>4- RFM: Segmentation </a:t>
              </a:r>
            </a:p>
          </p:txBody>
        </p:sp>
        <p:sp>
          <p:nvSpPr>
            <p:cNvPr name="AutoShape 11" id="11"/>
            <p:cNvSpPr/>
            <p:nvPr/>
          </p:nvSpPr>
          <p:spPr>
            <a:xfrm rot="-10800000">
              <a:off x="0" y="6023699"/>
              <a:ext cx="11430024" cy="0"/>
            </a:xfrm>
            <a:prstGeom prst="line">
              <a:avLst/>
            </a:prstGeom>
            <a:ln cap="rnd" w="71146">
              <a:solidFill>
                <a:srgbClr val="86C7ED"/>
              </a:solidFill>
              <a:prstDash val="sysDot"/>
              <a:headEnd type="none" len="sm" w="sm"/>
              <a:tailEnd type="none" len="sm" w="sm"/>
            </a:ln>
          </p:spPr>
        </p:sp>
        <p:sp>
          <p:nvSpPr>
            <p:cNvPr name="TextBox 12" id="12"/>
            <p:cNvSpPr txBox="true"/>
            <p:nvPr/>
          </p:nvSpPr>
          <p:spPr>
            <a:xfrm rot="0">
              <a:off x="0" y="4972076"/>
              <a:ext cx="10540061" cy="744975"/>
            </a:xfrm>
            <a:prstGeom prst="rect">
              <a:avLst/>
            </a:prstGeom>
          </p:spPr>
          <p:txBody>
            <a:bodyPr anchor="t" rtlCol="false" tIns="0" lIns="0" bIns="0" rIns="0">
              <a:spAutoFit/>
            </a:bodyPr>
            <a:lstStyle/>
            <a:p>
              <a:pPr marL="0" indent="0" lvl="0">
                <a:lnSpc>
                  <a:spcPts val="4705"/>
                </a:lnSpc>
                <a:spcBef>
                  <a:spcPct val="0"/>
                </a:spcBef>
              </a:pPr>
              <a:r>
                <a:rPr lang="en-US" sz="3361">
                  <a:solidFill>
                    <a:srgbClr val="000000"/>
                  </a:solidFill>
                  <a:latin typeface="Fira Sans Light Bold"/>
                </a:rPr>
                <a:t>5- Clustering</a:t>
              </a:r>
            </a:p>
          </p:txBody>
        </p:sp>
        <p:sp>
          <p:nvSpPr>
            <p:cNvPr name="TextBox 13" id="13"/>
            <p:cNvSpPr txBox="true"/>
            <p:nvPr/>
          </p:nvSpPr>
          <p:spPr>
            <a:xfrm rot="0">
              <a:off x="0" y="6223474"/>
              <a:ext cx="10540061" cy="744975"/>
            </a:xfrm>
            <a:prstGeom prst="rect">
              <a:avLst/>
            </a:prstGeom>
          </p:spPr>
          <p:txBody>
            <a:bodyPr anchor="t" rtlCol="false" tIns="0" lIns="0" bIns="0" rIns="0">
              <a:spAutoFit/>
            </a:bodyPr>
            <a:lstStyle/>
            <a:p>
              <a:pPr marL="0" indent="0" lvl="0">
                <a:lnSpc>
                  <a:spcPts val="4705"/>
                </a:lnSpc>
                <a:spcBef>
                  <a:spcPct val="0"/>
                </a:spcBef>
              </a:pPr>
              <a:r>
                <a:rPr lang="en-US" sz="3361">
                  <a:solidFill>
                    <a:srgbClr val="000000"/>
                  </a:solidFill>
                  <a:latin typeface="Fira Sans Light Bold"/>
                </a:rPr>
                <a:t>6- Conclusion</a:t>
              </a:r>
            </a:p>
          </p:txBody>
        </p:sp>
      </p:grpSp>
      <p:grpSp>
        <p:nvGrpSpPr>
          <p:cNvPr name="Group 14" id="14"/>
          <p:cNvGrpSpPr/>
          <p:nvPr/>
        </p:nvGrpSpPr>
        <p:grpSpPr>
          <a:xfrm rot="-10800000">
            <a:off x="-1772715" y="-3113068"/>
            <a:ext cx="15839149" cy="6226137"/>
            <a:chOff x="0" y="0"/>
            <a:chExt cx="13666499" cy="5372100"/>
          </a:xfrm>
        </p:grpSpPr>
        <p:sp>
          <p:nvSpPr>
            <p:cNvPr name="Freeform 15" id="15"/>
            <p:cNvSpPr/>
            <p:nvPr/>
          </p:nvSpPr>
          <p:spPr>
            <a:xfrm>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true" rot="0">
            <a:off x="11582343" y="-1359365"/>
            <a:ext cx="7816401" cy="4462908"/>
          </a:xfrm>
          <a:prstGeom prst="rect">
            <a:avLst/>
          </a:prstGeom>
        </p:spPr>
      </p:pic>
      <p:pic>
        <p:nvPicPr>
          <p:cNvPr name="Picture 17" id="17"/>
          <p:cNvPicPr>
            <a:picLocks noChangeAspect="true"/>
          </p:cNvPicPr>
          <p:nvPr/>
        </p:nvPicPr>
        <p:blipFill>
          <a:blip r:embed="rId4"/>
          <a:srcRect l="0" t="0" r="0" b="0"/>
          <a:stretch>
            <a:fillRect/>
          </a:stretch>
        </p:blipFill>
        <p:spPr>
          <a:xfrm flipH="false" flipV="false" rot="0">
            <a:off x="10435289" y="3103543"/>
            <a:ext cx="6824011" cy="5456329"/>
          </a:xfrm>
          <a:prstGeom prst="rect">
            <a:avLst/>
          </a:prstGeom>
        </p:spPr>
      </p:pic>
      <p:sp>
        <p:nvSpPr>
          <p:cNvPr name="TextBox 18" id="18"/>
          <p:cNvSpPr txBox="true"/>
          <p:nvPr/>
        </p:nvSpPr>
        <p:spPr>
          <a:xfrm rot="0">
            <a:off x="1848364" y="1104900"/>
            <a:ext cx="5973599" cy="1129348"/>
          </a:xfrm>
          <a:prstGeom prst="rect">
            <a:avLst/>
          </a:prstGeom>
        </p:spPr>
        <p:txBody>
          <a:bodyPr anchor="t" rtlCol="false" tIns="0" lIns="0" bIns="0" rIns="0">
            <a:spAutoFit/>
          </a:bodyPr>
          <a:lstStyle/>
          <a:p>
            <a:pPr algn="l" marL="0" indent="0" lvl="0">
              <a:lnSpc>
                <a:spcPts val="8717"/>
              </a:lnSpc>
              <a:spcBef>
                <a:spcPct val="0"/>
              </a:spcBef>
            </a:pPr>
            <a:r>
              <a:rPr lang="en-US" sz="7925">
                <a:solidFill>
                  <a:srgbClr val="FFFFFF"/>
                </a:solidFill>
                <a:latin typeface="Fira Sans Medium"/>
              </a:rPr>
              <a:t>SOMMAIRE</a:t>
            </a:r>
          </a:p>
        </p:txBody>
      </p:sp>
      <p:sp>
        <p:nvSpPr>
          <p:cNvPr name="TextBox 19" id="19"/>
          <p:cNvSpPr txBox="true"/>
          <p:nvPr/>
        </p:nvSpPr>
        <p:spPr>
          <a:xfrm rot="0">
            <a:off x="17910535" y="9558471"/>
            <a:ext cx="206233" cy="539115"/>
          </a:xfrm>
          <a:prstGeom prst="rect">
            <a:avLst/>
          </a:prstGeom>
        </p:spPr>
        <p:txBody>
          <a:bodyPr anchor="t" rtlCol="false" tIns="0" lIns="0" bIns="0" rIns="0">
            <a:spAutoFit/>
          </a:bodyPr>
          <a:lstStyle/>
          <a:p>
            <a:pPr algn="ctr">
              <a:lnSpc>
                <a:spcPts val="4290"/>
              </a:lnSpc>
              <a:spcBef>
                <a:spcPct val="0"/>
              </a:spcBef>
            </a:pPr>
            <a:r>
              <a:rPr lang="en-US" sz="3300" spc="-66">
                <a:solidFill>
                  <a:srgbClr val="000000"/>
                </a:solidFill>
                <a:latin typeface="Fira Sans Medium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287271"/>
            <a:ext cx="9792311" cy="6971029"/>
          </a:xfrm>
          <a:prstGeom prst="rect">
            <a:avLst/>
          </a:prstGeom>
        </p:spPr>
      </p:pic>
      <p:pic>
        <p:nvPicPr>
          <p:cNvPr name="Picture 3" id="3"/>
          <p:cNvPicPr>
            <a:picLocks noChangeAspect="true"/>
          </p:cNvPicPr>
          <p:nvPr/>
        </p:nvPicPr>
        <p:blipFill>
          <a:blip r:embed="rId3"/>
          <a:srcRect l="12215" t="47723" r="58923" b="26507"/>
          <a:stretch>
            <a:fillRect/>
          </a:stretch>
        </p:blipFill>
        <p:spPr>
          <a:xfrm flipH="false" flipV="false" rot="0">
            <a:off x="11626194" y="6204086"/>
            <a:ext cx="3883787" cy="1950647"/>
          </a:xfrm>
          <a:prstGeom prst="rect">
            <a:avLst/>
          </a:prstGeom>
        </p:spPr>
      </p:pic>
      <p:pic>
        <p:nvPicPr>
          <p:cNvPr name="Picture 4" id="4"/>
          <p:cNvPicPr>
            <a:picLocks noChangeAspect="true"/>
          </p:cNvPicPr>
          <p:nvPr/>
        </p:nvPicPr>
        <p:blipFill>
          <a:blip r:embed="rId4"/>
          <a:srcRect l="11856" t="66885" r="45480" b="23104"/>
          <a:stretch>
            <a:fillRect/>
          </a:stretch>
        </p:blipFill>
        <p:spPr>
          <a:xfrm flipH="false" flipV="false" rot="0">
            <a:off x="11045986" y="8307341"/>
            <a:ext cx="5741260" cy="757745"/>
          </a:xfrm>
          <a:prstGeom prst="rect">
            <a:avLst/>
          </a:prstGeom>
        </p:spPr>
      </p:pic>
      <p:sp>
        <p:nvSpPr>
          <p:cNvPr name="TextBox 5" id="5"/>
          <p:cNvSpPr txBox="true"/>
          <p:nvPr/>
        </p:nvSpPr>
        <p:spPr>
          <a:xfrm rot="0">
            <a:off x="8177002" y="533400"/>
            <a:ext cx="9525" cy="495300"/>
          </a:xfrm>
          <a:prstGeom prst="rect">
            <a:avLst/>
          </a:prstGeom>
        </p:spPr>
        <p:txBody>
          <a:bodyPr anchor="t" rtlCol="false" tIns="0" lIns="0" bIns="0" rIns="0">
            <a:spAutoFit/>
          </a:bodyPr>
          <a:lstStyle/>
          <a:p>
            <a:pPr algn="ctr">
              <a:lnSpc>
                <a:spcPts val="3900"/>
              </a:lnSpc>
              <a:spcBef>
                <a:spcPct val="0"/>
              </a:spcBef>
            </a:pPr>
          </a:p>
        </p:txBody>
      </p:sp>
      <p:sp>
        <p:nvSpPr>
          <p:cNvPr name="TextBox 6" id="6"/>
          <p:cNvSpPr txBox="true"/>
          <p:nvPr/>
        </p:nvSpPr>
        <p:spPr>
          <a:xfrm rot="0">
            <a:off x="2524545" y="476250"/>
            <a:ext cx="12414138" cy="1811020"/>
          </a:xfrm>
          <a:prstGeom prst="rect">
            <a:avLst/>
          </a:prstGeom>
        </p:spPr>
        <p:txBody>
          <a:bodyPr anchor="t" rtlCol="false" tIns="0" lIns="0" bIns="0" rIns="0">
            <a:spAutoFit/>
          </a:bodyPr>
          <a:lstStyle/>
          <a:p>
            <a:pPr algn="ctr">
              <a:lnSpc>
                <a:spcPts val="7279"/>
              </a:lnSpc>
            </a:pPr>
            <a:r>
              <a:rPr lang="en-US" sz="5199">
                <a:solidFill>
                  <a:srgbClr val="1128D0"/>
                </a:solidFill>
                <a:latin typeface="Open Sans Bold"/>
              </a:rPr>
              <a:t>Visualisation en 2D des clusters (RFM)</a:t>
            </a:r>
          </a:p>
          <a:p>
            <a:pPr algn="ctr">
              <a:lnSpc>
                <a:spcPts val="7279"/>
              </a:lnSpc>
            </a:pPr>
          </a:p>
        </p:txBody>
      </p:sp>
      <p:sp>
        <p:nvSpPr>
          <p:cNvPr name="TextBox 7" id="7"/>
          <p:cNvSpPr txBox="true"/>
          <p:nvPr/>
        </p:nvSpPr>
        <p:spPr>
          <a:xfrm rot="0">
            <a:off x="11306955" y="2258696"/>
            <a:ext cx="4912805" cy="3556422"/>
          </a:xfrm>
          <a:prstGeom prst="rect">
            <a:avLst/>
          </a:prstGeom>
        </p:spPr>
        <p:txBody>
          <a:bodyPr anchor="t" rtlCol="false" tIns="0" lIns="0" bIns="0" rIns="0">
            <a:spAutoFit/>
          </a:bodyPr>
          <a:lstStyle/>
          <a:p>
            <a:pPr marL="391529" indent="-195764" lvl="1">
              <a:lnSpc>
                <a:spcPts val="2357"/>
              </a:lnSpc>
              <a:buFont typeface="Arial"/>
              <a:buChar char="•"/>
            </a:pPr>
            <a:r>
              <a:rPr lang="en-US" sz="1813" spc="-36">
                <a:solidFill>
                  <a:srgbClr val="000000"/>
                </a:solidFill>
                <a:latin typeface="Fira Sans Medium"/>
              </a:rPr>
              <a:t> Nouveaux : clients qui ont acheté récemment avec un montant faible.</a:t>
            </a:r>
          </a:p>
          <a:p>
            <a:pPr>
              <a:lnSpc>
                <a:spcPts val="2357"/>
              </a:lnSpc>
              <a:spcBef>
                <a:spcPct val="0"/>
              </a:spcBef>
            </a:pPr>
          </a:p>
          <a:p>
            <a:pPr marL="391529" indent="-195764" lvl="1">
              <a:lnSpc>
                <a:spcPts val="2357"/>
              </a:lnSpc>
              <a:buFont typeface="Arial"/>
              <a:buChar char="•"/>
            </a:pPr>
            <a:r>
              <a:rPr lang="en-US" sz="1813" spc="-36">
                <a:solidFill>
                  <a:srgbClr val="000000"/>
                </a:solidFill>
                <a:latin typeface="Fira Sans Medium"/>
              </a:rPr>
              <a:t> À risque : clients qui ont acheté il y-a longtemps avec un montant faible.</a:t>
            </a:r>
          </a:p>
          <a:p>
            <a:pPr>
              <a:lnSpc>
                <a:spcPts val="2357"/>
              </a:lnSpc>
              <a:spcBef>
                <a:spcPct val="0"/>
              </a:spcBef>
            </a:pPr>
          </a:p>
          <a:p>
            <a:pPr marL="391529" indent="-195764" lvl="1">
              <a:lnSpc>
                <a:spcPts val="2357"/>
              </a:lnSpc>
              <a:buFont typeface="Arial"/>
              <a:buChar char="•"/>
            </a:pPr>
            <a:r>
              <a:rPr lang="en-US" sz="1813" spc="-36">
                <a:solidFill>
                  <a:srgbClr val="000000"/>
                </a:solidFill>
                <a:latin typeface="Fira Sans Medium"/>
              </a:rPr>
              <a:t> Besoin d'attention : correspondent aux clients qui ont acheté avec un montant moyen.</a:t>
            </a:r>
          </a:p>
          <a:p>
            <a:pPr>
              <a:lnSpc>
                <a:spcPts val="2357"/>
              </a:lnSpc>
              <a:spcBef>
                <a:spcPct val="0"/>
              </a:spcBef>
            </a:pPr>
          </a:p>
          <a:p>
            <a:pPr marL="391529" indent="-195764" lvl="1">
              <a:lnSpc>
                <a:spcPts val="2357"/>
              </a:lnSpc>
              <a:buFont typeface="Arial"/>
              <a:buChar char="•"/>
            </a:pPr>
            <a:r>
              <a:rPr lang="en-US" sz="1813" spc="-36">
                <a:solidFill>
                  <a:srgbClr val="000000"/>
                </a:solidFill>
                <a:latin typeface="Fira Sans Medium"/>
              </a:rPr>
              <a:t> Champions : clients qui ont acheté avec un montant élevé</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19141" y="1673635"/>
            <a:ext cx="5767181" cy="41608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886321" y="1915735"/>
            <a:ext cx="5621431" cy="397120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2507753" y="1915735"/>
            <a:ext cx="5358073" cy="3918747"/>
          </a:xfrm>
          <a:prstGeom prst="rect">
            <a:avLst/>
          </a:prstGeom>
        </p:spPr>
      </p:pic>
      <p:sp>
        <p:nvSpPr>
          <p:cNvPr name="TextBox 5" id="5"/>
          <p:cNvSpPr txBox="true"/>
          <p:nvPr/>
        </p:nvSpPr>
        <p:spPr>
          <a:xfrm rot="0">
            <a:off x="5581492" y="154305"/>
            <a:ext cx="6774402" cy="874395"/>
          </a:xfrm>
          <a:prstGeom prst="rect">
            <a:avLst/>
          </a:prstGeom>
        </p:spPr>
        <p:txBody>
          <a:bodyPr anchor="t" rtlCol="false" tIns="0" lIns="0" bIns="0" rIns="0">
            <a:spAutoFit/>
          </a:bodyPr>
          <a:lstStyle/>
          <a:p>
            <a:pPr algn="ctr">
              <a:lnSpc>
                <a:spcPts val="7019"/>
              </a:lnSpc>
              <a:spcBef>
                <a:spcPct val="0"/>
              </a:spcBef>
            </a:pPr>
            <a:r>
              <a:rPr lang="en-US" sz="5399" spc="-107">
                <a:solidFill>
                  <a:srgbClr val="000000"/>
                </a:solidFill>
                <a:latin typeface="Open Sans Bold"/>
              </a:rPr>
              <a:t>K-Means (RFM+Avis) </a:t>
            </a:r>
          </a:p>
        </p:txBody>
      </p:sp>
      <p:sp>
        <p:nvSpPr>
          <p:cNvPr name="TextBox 6" id="6"/>
          <p:cNvSpPr txBox="true"/>
          <p:nvPr/>
        </p:nvSpPr>
        <p:spPr>
          <a:xfrm rot="0">
            <a:off x="874486" y="990600"/>
            <a:ext cx="15572015"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On va  </a:t>
            </a:r>
            <a:r>
              <a:rPr lang="en-US" sz="3000" spc="-60">
                <a:solidFill>
                  <a:srgbClr val="000000"/>
                </a:solidFill>
                <a:latin typeface="Fira Sans Medium"/>
              </a:rPr>
              <a:t>maintenant faire le clustering en rajoutant l'avis comme une variable supplémentaire :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4" r="0" b="32859"/>
          <a:stretch>
            <a:fillRect/>
          </a:stretch>
        </p:blipFill>
        <p:spPr>
          <a:xfrm flipH="false" flipV="false" rot="0">
            <a:off x="1870437" y="1352221"/>
            <a:ext cx="10892652" cy="7906079"/>
          </a:xfrm>
          <a:prstGeom prst="rect">
            <a:avLst/>
          </a:prstGeom>
        </p:spPr>
      </p:pic>
      <p:sp>
        <p:nvSpPr>
          <p:cNvPr name="TextBox 3" id="3"/>
          <p:cNvSpPr txBox="true"/>
          <p:nvPr/>
        </p:nvSpPr>
        <p:spPr>
          <a:xfrm rot="0">
            <a:off x="9139238" y="4645859"/>
            <a:ext cx="9525" cy="495300"/>
          </a:xfrm>
          <a:prstGeom prst="rect">
            <a:avLst/>
          </a:prstGeom>
        </p:spPr>
        <p:txBody>
          <a:bodyPr anchor="t" rtlCol="false" tIns="0" lIns="0" bIns="0" rIns="0">
            <a:spAutoFit/>
          </a:bodyPr>
          <a:lstStyle/>
          <a:p>
            <a:pPr algn="ctr">
              <a:lnSpc>
                <a:spcPts val="3900"/>
              </a:lnSpc>
              <a:spcBef>
                <a:spcPct val="0"/>
              </a:spcBef>
            </a:pPr>
          </a:p>
        </p:txBody>
      </p:sp>
      <p:sp>
        <p:nvSpPr>
          <p:cNvPr name="TextBox 4" id="4"/>
          <p:cNvSpPr txBox="true"/>
          <p:nvPr/>
        </p:nvSpPr>
        <p:spPr>
          <a:xfrm rot="0">
            <a:off x="193403" y="229555"/>
            <a:ext cx="17287303" cy="887095"/>
          </a:xfrm>
          <a:prstGeom prst="rect">
            <a:avLst/>
          </a:prstGeom>
        </p:spPr>
        <p:txBody>
          <a:bodyPr anchor="t" rtlCol="false" tIns="0" lIns="0" bIns="0" rIns="0">
            <a:spAutoFit/>
          </a:bodyPr>
          <a:lstStyle/>
          <a:p>
            <a:pPr>
              <a:lnSpc>
                <a:spcPts val="7279"/>
              </a:lnSpc>
            </a:pPr>
            <a:r>
              <a:rPr lang="en-US" sz="5199">
                <a:solidFill>
                  <a:srgbClr val="000000"/>
                </a:solidFill>
                <a:latin typeface="Open Sans Bold"/>
              </a:rPr>
              <a:t>Kmeans - Analyse multivariées – Boxplots(RFM+Avis)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9503" t="46867" r="0" b="0"/>
          <a:stretch>
            <a:fillRect/>
          </a:stretch>
        </p:blipFill>
        <p:spPr>
          <a:xfrm flipH="false" flipV="false" rot="0">
            <a:off x="2035419" y="1585595"/>
            <a:ext cx="3784233" cy="3410019"/>
          </a:xfrm>
          <a:prstGeom prst="rect">
            <a:avLst/>
          </a:prstGeom>
        </p:spPr>
      </p:pic>
      <p:pic>
        <p:nvPicPr>
          <p:cNvPr name="Picture 3" id="3"/>
          <p:cNvPicPr>
            <a:picLocks noChangeAspect="true"/>
          </p:cNvPicPr>
          <p:nvPr/>
        </p:nvPicPr>
        <p:blipFill>
          <a:blip r:embed="rId3"/>
          <a:srcRect l="50000" t="47695" r="0" b="0"/>
          <a:stretch>
            <a:fillRect/>
          </a:stretch>
        </p:blipFill>
        <p:spPr>
          <a:xfrm flipH="false" flipV="false" rot="0">
            <a:off x="6213078" y="1585595"/>
            <a:ext cx="3746997" cy="3356852"/>
          </a:xfrm>
          <a:prstGeom prst="rect">
            <a:avLst/>
          </a:prstGeom>
        </p:spPr>
      </p:pic>
      <p:pic>
        <p:nvPicPr>
          <p:cNvPr name="Picture 4" id="4"/>
          <p:cNvPicPr>
            <a:picLocks noChangeAspect="true"/>
          </p:cNvPicPr>
          <p:nvPr/>
        </p:nvPicPr>
        <p:blipFill>
          <a:blip r:embed="rId4"/>
          <a:srcRect l="50000" t="47695" r="0" b="0"/>
          <a:stretch>
            <a:fillRect/>
          </a:stretch>
        </p:blipFill>
        <p:spPr>
          <a:xfrm flipH="false" flipV="false" rot="0">
            <a:off x="10350600" y="1252432"/>
            <a:ext cx="3746997" cy="3356852"/>
          </a:xfrm>
          <a:prstGeom prst="rect">
            <a:avLst/>
          </a:prstGeom>
        </p:spPr>
      </p:pic>
      <p:pic>
        <p:nvPicPr>
          <p:cNvPr name="Picture 5" id="5"/>
          <p:cNvPicPr>
            <a:picLocks noChangeAspect="true"/>
          </p:cNvPicPr>
          <p:nvPr/>
        </p:nvPicPr>
        <p:blipFill>
          <a:blip r:embed="rId5"/>
          <a:srcRect l="53070" t="46867" r="0" b="0"/>
          <a:stretch>
            <a:fillRect/>
          </a:stretch>
        </p:blipFill>
        <p:spPr>
          <a:xfrm flipH="false" flipV="false" rot="0">
            <a:off x="2696215" y="5143500"/>
            <a:ext cx="3516863" cy="3410019"/>
          </a:xfrm>
          <a:prstGeom prst="rect">
            <a:avLst/>
          </a:prstGeom>
        </p:spPr>
      </p:pic>
      <p:pic>
        <p:nvPicPr>
          <p:cNvPr name="Picture 6" id="6"/>
          <p:cNvPicPr>
            <a:picLocks noChangeAspect="true"/>
          </p:cNvPicPr>
          <p:nvPr/>
        </p:nvPicPr>
        <p:blipFill>
          <a:blip r:embed="rId6"/>
          <a:srcRect l="54408" t="46867" r="0" b="0"/>
          <a:stretch>
            <a:fillRect/>
          </a:stretch>
        </p:blipFill>
        <p:spPr>
          <a:xfrm flipH="false" flipV="false" rot="0">
            <a:off x="6767275" y="4995614"/>
            <a:ext cx="3416599" cy="3410019"/>
          </a:xfrm>
          <a:prstGeom prst="rect">
            <a:avLst/>
          </a:prstGeom>
        </p:spPr>
      </p:pic>
      <p:sp>
        <p:nvSpPr>
          <p:cNvPr name="TextBox 7" id="7"/>
          <p:cNvSpPr txBox="true"/>
          <p:nvPr/>
        </p:nvSpPr>
        <p:spPr>
          <a:xfrm rot="0">
            <a:off x="2570160" y="405130"/>
            <a:ext cx="1181083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KMeans - Analyse multivariées – Boxplots (RFM+Avis)</a:t>
            </a:r>
          </a:p>
          <a:p>
            <a:pPr algn="ctr">
              <a:lnSpc>
                <a:spcPts val="475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172610" y="1495099"/>
            <a:ext cx="10507315" cy="7000292"/>
          </a:xfrm>
          <a:prstGeom prst="rect">
            <a:avLst/>
          </a:prstGeom>
        </p:spPr>
      </p:pic>
      <p:pic>
        <p:nvPicPr>
          <p:cNvPr name="Picture 3" id="3"/>
          <p:cNvPicPr>
            <a:picLocks noChangeAspect="true"/>
          </p:cNvPicPr>
          <p:nvPr/>
        </p:nvPicPr>
        <p:blipFill>
          <a:blip r:embed="rId3"/>
          <a:srcRect l="12189" t="77745" r="45024" b="7689"/>
          <a:stretch>
            <a:fillRect/>
          </a:stretch>
        </p:blipFill>
        <p:spPr>
          <a:xfrm flipH="false" flipV="false" rot="0">
            <a:off x="11501492" y="5770169"/>
            <a:ext cx="5757808" cy="1102481"/>
          </a:xfrm>
          <a:prstGeom prst="rect">
            <a:avLst/>
          </a:prstGeom>
        </p:spPr>
      </p:pic>
      <p:pic>
        <p:nvPicPr>
          <p:cNvPr name="Picture 4" id="4"/>
          <p:cNvPicPr>
            <a:picLocks noChangeAspect="true"/>
          </p:cNvPicPr>
          <p:nvPr/>
        </p:nvPicPr>
        <p:blipFill>
          <a:blip r:embed="rId4"/>
          <a:srcRect l="12976" t="38448" r="54068" b="32855"/>
          <a:stretch>
            <a:fillRect/>
          </a:stretch>
        </p:blipFill>
        <p:spPr>
          <a:xfrm flipH="false" flipV="false" rot="0">
            <a:off x="12679925" y="2416995"/>
            <a:ext cx="4434884" cy="2172160"/>
          </a:xfrm>
          <a:prstGeom prst="rect">
            <a:avLst/>
          </a:prstGeom>
        </p:spPr>
      </p:pic>
      <p:sp>
        <p:nvSpPr>
          <p:cNvPr name="TextBox 5" id="5"/>
          <p:cNvSpPr txBox="true"/>
          <p:nvPr/>
        </p:nvSpPr>
        <p:spPr>
          <a:xfrm rot="0">
            <a:off x="1247011" y="321733"/>
            <a:ext cx="7115601"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Visualisation en 2D des clusters (RFM+Avis)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33157"/>
          <a:stretch>
            <a:fillRect/>
          </a:stretch>
        </p:blipFill>
        <p:spPr>
          <a:xfrm flipH="false" flipV="false" rot="0">
            <a:off x="869949" y="2838026"/>
            <a:ext cx="8629650" cy="6023098"/>
          </a:xfrm>
          <a:prstGeom prst="rect">
            <a:avLst/>
          </a:prstGeom>
        </p:spPr>
      </p:pic>
      <p:pic>
        <p:nvPicPr>
          <p:cNvPr name="Picture 3" id="3"/>
          <p:cNvPicPr>
            <a:picLocks noChangeAspect="true"/>
          </p:cNvPicPr>
          <p:nvPr/>
        </p:nvPicPr>
        <p:blipFill>
          <a:blip r:embed="rId2"/>
          <a:srcRect l="0" t="64586" r="0" b="0"/>
          <a:stretch>
            <a:fillRect/>
          </a:stretch>
        </p:blipFill>
        <p:spPr>
          <a:xfrm flipH="false" flipV="false" rot="0">
            <a:off x="9658350" y="2838026"/>
            <a:ext cx="7975298" cy="2949088"/>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964693" y="5849575"/>
            <a:ext cx="6723168" cy="4113092"/>
          </a:xfrm>
          <a:prstGeom prst="rect">
            <a:avLst/>
          </a:prstGeom>
        </p:spPr>
      </p:pic>
      <p:sp>
        <p:nvSpPr>
          <p:cNvPr name="TextBox 5" id="5"/>
          <p:cNvSpPr txBox="true"/>
          <p:nvPr/>
        </p:nvSpPr>
        <p:spPr>
          <a:xfrm rot="0">
            <a:off x="7688303" y="313055"/>
            <a:ext cx="2276390" cy="715645"/>
          </a:xfrm>
          <a:prstGeom prst="rect">
            <a:avLst/>
          </a:prstGeom>
        </p:spPr>
        <p:txBody>
          <a:bodyPr anchor="t" rtlCol="false" tIns="0" lIns="0" bIns="0" rIns="0">
            <a:spAutoFit/>
          </a:bodyPr>
          <a:lstStyle/>
          <a:p>
            <a:pPr algn="ctr">
              <a:lnSpc>
                <a:spcPts val="5719"/>
              </a:lnSpc>
              <a:spcBef>
                <a:spcPct val="0"/>
              </a:spcBef>
            </a:pPr>
            <a:r>
              <a:rPr lang="en-US" sz="4399" spc="-87">
                <a:solidFill>
                  <a:srgbClr val="1128D0"/>
                </a:solidFill>
                <a:latin typeface="Open Sans Bold Bold"/>
              </a:rPr>
              <a:t>DBSCAN</a:t>
            </a:r>
          </a:p>
        </p:txBody>
      </p:sp>
      <p:sp>
        <p:nvSpPr>
          <p:cNvPr name="TextBox 6" id="6"/>
          <p:cNvSpPr txBox="true"/>
          <p:nvPr/>
        </p:nvSpPr>
        <p:spPr>
          <a:xfrm rot="0">
            <a:off x="1028700" y="1218061"/>
            <a:ext cx="17259300" cy="1381840"/>
          </a:xfrm>
          <a:prstGeom prst="rect">
            <a:avLst/>
          </a:prstGeom>
        </p:spPr>
        <p:txBody>
          <a:bodyPr anchor="t" rtlCol="false" tIns="0" lIns="0" bIns="0" rIns="0">
            <a:spAutoFit/>
          </a:bodyPr>
          <a:lstStyle/>
          <a:p>
            <a:pPr>
              <a:lnSpc>
                <a:spcPts val="3845"/>
              </a:lnSpc>
            </a:pPr>
            <a:r>
              <a:rPr lang="en-US" sz="2746">
                <a:solidFill>
                  <a:srgbClr val="000000"/>
                </a:solidFill>
                <a:latin typeface="Open Sans"/>
              </a:rPr>
              <a:t>•l'algorithme DBSCAN considère les clusters comme des zones de haute densité séparées par des zones de faible densité et donc s’appuie sur la densité estimée des clusters pour effectuer le partitionnement.</a:t>
            </a:r>
          </a:p>
          <a:p>
            <a:pPr algn="l">
              <a:lnSpc>
                <a:spcPts val="3425"/>
              </a:lnSpc>
            </a:pPr>
            <a:r>
              <a:rPr lang="en-US" sz="2446">
                <a:solidFill>
                  <a:srgbClr val="000000"/>
                </a:solidFill>
                <a:latin typeface="Open Sans"/>
              </a:rPr>
              <a:t>•Je vais évaluer l'algorithme DBSCAN en modifiant les hyperparamètres eps et min_samples_</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49999"/>
          <a:stretch>
            <a:fillRect/>
          </a:stretch>
        </p:blipFill>
        <p:spPr>
          <a:xfrm flipH="false" flipV="false" rot="0">
            <a:off x="1291475" y="5362220"/>
            <a:ext cx="11467153" cy="4738261"/>
          </a:xfrm>
          <a:prstGeom prst="rect">
            <a:avLst/>
          </a:prstGeom>
        </p:spPr>
      </p:pic>
      <p:sp>
        <p:nvSpPr>
          <p:cNvPr name="TextBox 3" id="3"/>
          <p:cNvSpPr txBox="true"/>
          <p:nvPr/>
        </p:nvSpPr>
        <p:spPr>
          <a:xfrm rot="0">
            <a:off x="1731913" y="141605"/>
            <a:ext cx="12191320" cy="887095"/>
          </a:xfrm>
          <a:prstGeom prst="rect">
            <a:avLst/>
          </a:prstGeom>
        </p:spPr>
        <p:txBody>
          <a:bodyPr anchor="t" rtlCol="false" tIns="0" lIns="0" bIns="0" rIns="0">
            <a:spAutoFit/>
          </a:bodyPr>
          <a:lstStyle/>
          <a:p>
            <a:pPr algn="ctr">
              <a:lnSpc>
                <a:spcPts val="7279"/>
              </a:lnSpc>
            </a:pPr>
            <a:r>
              <a:rPr lang="en-US" sz="5199">
                <a:solidFill>
                  <a:srgbClr val="1128D0"/>
                </a:solidFill>
                <a:latin typeface="Open Sans Bold"/>
              </a:rPr>
              <a:t>Clustering hiérarchique agglomératif</a:t>
            </a:r>
          </a:p>
        </p:txBody>
      </p:sp>
      <p:sp>
        <p:nvSpPr>
          <p:cNvPr name="TextBox 4" id="4"/>
          <p:cNvSpPr txBox="true"/>
          <p:nvPr/>
        </p:nvSpPr>
        <p:spPr>
          <a:xfrm rot="0">
            <a:off x="1291475" y="1253332"/>
            <a:ext cx="13897104" cy="1375924"/>
          </a:xfrm>
          <a:prstGeom prst="rect">
            <a:avLst/>
          </a:prstGeom>
        </p:spPr>
        <p:txBody>
          <a:bodyPr anchor="t" rtlCol="false" tIns="0" lIns="0" bIns="0" rIns="0">
            <a:spAutoFit/>
          </a:bodyPr>
          <a:lstStyle/>
          <a:p>
            <a:pPr algn="ctr">
              <a:lnSpc>
                <a:spcPts val="3603"/>
              </a:lnSpc>
              <a:spcBef>
                <a:spcPct val="0"/>
              </a:spcBef>
            </a:pPr>
            <a:r>
              <a:rPr lang="en-US" sz="2772" spc="-55">
                <a:solidFill>
                  <a:srgbClr val="000000"/>
                </a:solidFill>
                <a:latin typeface="Fira Sans Medium"/>
              </a:rPr>
              <a:t>Dans le cas du clustering agglomératif, d'abord chaque point est un cluster à lui tout seul. Ensuite, on trouve les deux clusters les plus proches, et on les agglomère en un seul cluster. Nous pouvons spécifier le nombre de clusters désiré avec le paramètre n_cluster</a:t>
            </a:r>
          </a:p>
        </p:txBody>
      </p:sp>
      <p:sp>
        <p:nvSpPr>
          <p:cNvPr name="TextBox 5" id="5"/>
          <p:cNvSpPr txBox="true"/>
          <p:nvPr/>
        </p:nvSpPr>
        <p:spPr>
          <a:xfrm rot="0">
            <a:off x="1028700" y="3083233"/>
            <a:ext cx="15602228" cy="2278987"/>
          </a:xfrm>
          <a:prstGeom prst="rect">
            <a:avLst/>
          </a:prstGeom>
        </p:spPr>
        <p:txBody>
          <a:bodyPr anchor="t" rtlCol="false" tIns="0" lIns="0" bIns="0" rIns="0">
            <a:spAutoFit/>
          </a:bodyPr>
          <a:lstStyle/>
          <a:p>
            <a:pPr algn="ctr">
              <a:lnSpc>
                <a:spcPts val="3642"/>
              </a:lnSpc>
              <a:spcBef>
                <a:spcPct val="0"/>
              </a:spcBef>
            </a:pPr>
            <a:r>
              <a:rPr lang="en-US" sz="2802" spc="-56">
                <a:solidFill>
                  <a:srgbClr val="000000"/>
                </a:solidFill>
                <a:latin typeface="Fira Sans Medium"/>
              </a:rPr>
              <a:t>On va</a:t>
            </a:r>
            <a:r>
              <a:rPr lang="en-US" sz="2802" spc="-56">
                <a:solidFill>
                  <a:srgbClr val="000000"/>
                </a:solidFill>
                <a:latin typeface="Fira Sans Medium"/>
              </a:rPr>
              <a:t> utiliser 2 types de clustering :</a:t>
            </a:r>
          </a:p>
          <a:p>
            <a:pPr algn="ctr">
              <a:lnSpc>
                <a:spcPts val="3642"/>
              </a:lnSpc>
              <a:spcBef>
                <a:spcPct val="0"/>
              </a:spcBef>
            </a:pPr>
            <a:r>
              <a:rPr lang="en-US" sz="2802" spc="-56">
                <a:solidFill>
                  <a:srgbClr val="000000"/>
                </a:solidFill>
                <a:latin typeface="Fira Sans Medium"/>
              </a:rPr>
              <a:t> </a:t>
            </a:r>
            <a:r>
              <a:rPr lang="en-US" sz="2802" spc="-56">
                <a:solidFill>
                  <a:srgbClr val="000000"/>
                </a:solidFill>
                <a:latin typeface="Fira Sans Medium Bold"/>
              </a:rPr>
              <a:t>Ward</a:t>
            </a:r>
            <a:r>
              <a:rPr lang="en-US" sz="2802" spc="-56">
                <a:solidFill>
                  <a:srgbClr val="000000"/>
                </a:solidFill>
                <a:latin typeface="Fira Sans Medium"/>
              </a:rPr>
              <a:t>: permet l'agrégation des clusters de sorte à minimiser l'augmentation de la variance inter-cluster ou inertie.</a:t>
            </a:r>
          </a:p>
          <a:p>
            <a:pPr algn="ctr">
              <a:lnSpc>
                <a:spcPts val="3642"/>
              </a:lnSpc>
              <a:spcBef>
                <a:spcPct val="0"/>
              </a:spcBef>
            </a:pPr>
            <a:r>
              <a:rPr lang="en-US" sz="2802" spc="-56">
                <a:solidFill>
                  <a:srgbClr val="000000"/>
                </a:solidFill>
                <a:latin typeface="Fira Sans Medium"/>
              </a:rPr>
              <a:t> </a:t>
            </a:r>
            <a:r>
              <a:rPr lang="en-US" sz="2802" spc="-56">
                <a:solidFill>
                  <a:srgbClr val="000000"/>
                </a:solidFill>
                <a:latin typeface="Fira Sans Medium Bold"/>
              </a:rPr>
              <a:t>Complete</a:t>
            </a:r>
            <a:r>
              <a:rPr lang="en-US" sz="2802" spc="-56">
                <a:solidFill>
                  <a:srgbClr val="000000"/>
                </a:solidFill>
                <a:latin typeface="Fira Sans Medium"/>
              </a:rPr>
              <a:t>: permet l'agrégation des clusters de sorte que la distance entre deux clusters est celle entre les deux points les plus éloignés.</a:t>
            </a:r>
          </a:p>
        </p:txBody>
      </p:sp>
      <p:sp>
        <p:nvSpPr>
          <p:cNvPr name="TextBox 6" id="6"/>
          <p:cNvSpPr txBox="true"/>
          <p:nvPr/>
        </p:nvSpPr>
        <p:spPr>
          <a:xfrm rot="0">
            <a:off x="12893349" y="6286500"/>
            <a:ext cx="4590459" cy="29718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Les résultats sont proches de  K-Means. </a:t>
            </a:r>
          </a:p>
          <a:p>
            <a:pPr algn="ctr">
              <a:lnSpc>
                <a:spcPts val="3900"/>
              </a:lnSpc>
              <a:spcBef>
                <a:spcPct val="0"/>
              </a:spcBef>
            </a:pPr>
          </a:p>
          <a:p>
            <a:pPr algn="ctr">
              <a:lnSpc>
                <a:spcPts val="3900"/>
              </a:lnSpc>
              <a:spcBef>
                <a:spcPct val="0"/>
              </a:spcBef>
            </a:pPr>
            <a:r>
              <a:rPr lang="en-US" sz="3000" spc="-60">
                <a:solidFill>
                  <a:srgbClr val="000000"/>
                </a:solidFill>
                <a:latin typeface="Fira Sans Medium"/>
              </a:rPr>
              <a:t>Nombres de clients très déséquilibrés entre les clusters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0" r="0" b="0"/>
          <a:stretch>
            <a:fillRect/>
          </a:stretch>
        </p:blipFill>
        <p:spPr>
          <a:xfrm flipH="false" flipV="false" rot="0">
            <a:off x="1028700" y="791768"/>
            <a:ext cx="11534911" cy="4766259"/>
          </a:xfrm>
          <a:prstGeom prst="rect">
            <a:avLst/>
          </a:prstGeom>
        </p:spPr>
      </p:pic>
      <p:pic>
        <p:nvPicPr>
          <p:cNvPr name="Picture 3" id="3"/>
          <p:cNvPicPr>
            <a:picLocks noChangeAspect="true"/>
          </p:cNvPicPr>
          <p:nvPr/>
        </p:nvPicPr>
        <p:blipFill>
          <a:blip r:embed="rId3"/>
          <a:srcRect l="12386" t="39497" r="45220" b="39646"/>
          <a:stretch>
            <a:fillRect/>
          </a:stretch>
        </p:blipFill>
        <p:spPr>
          <a:xfrm flipH="false" flipV="false" rot="0">
            <a:off x="4717276" y="5909513"/>
            <a:ext cx="5704891" cy="1578734"/>
          </a:xfrm>
          <a:prstGeom prst="rect">
            <a:avLst/>
          </a:prstGeom>
        </p:spPr>
      </p:pic>
      <p:sp>
        <p:nvSpPr>
          <p:cNvPr name="TextBox 4" id="4"/>
          <p:cNvSpPr txBox="true"/>
          <p:nvPr/>
        </p:nvSpPr>
        <p:spPr>
          <a:xfrm rot="0">
            <a:off x="12991827" y="1466847"/>
            <a:ext cx="4925755" cy="2477516"/>
          </a:xfrm>
          <a:prstGeom prst="rect">
            <a:avLst/>
          </a:prstGeom>
        </p:spPr>
        <p:txBody>
          <a:bodyPr anchor="t" rtlCol="false" tIns="0" lIns="0" bIns="0" rIns="0">
            <a:spAutoFit/>
          </a:bodyPr>
          <a:lstStyle/>
          <a:p>
            <a:pPr algn="ctr">
              <a:lnSpc>
                <a:spcPts val="3255"/>
              </a:lnSpc>
              <a:spcBef>
                <a:spcPct val="0"/>
              </a:spcBef>
            </a:pPr>
            <a:r>
              <a:rPr lang="en-US" sz="2504" spc="-50">
                <a:solidFill>
                  <a:srgbClr val="000000"/>
                </a:solidFill>
                <a:latin typeface="Fira Sans Medium"/>
              </a:rPr>
              <a:t>Concentration d’environ 99% des clients dans un seul cluster. </a:t>
            </a:r>
          </a:p>
          <a:p>
            <a:pPr algn="ctr">
              <a:lnSpc>
                <a:spcPts val="3255"/>
              </a:lnSpc>
              <a:spcBef>
                <a:spcPct val="0"/>
              </a:spcBef>
            </a:pPr>
            <a:r>
              <a:rPr lang="en-US" sz="2504" spc="-50">
                <a:solidFill>
                  <a:srgbClr val="000000"/>
                </a:solidFill>
                <a:latin typeface="Fira Sans Medium"/>
              </a:rPr>
              <a:t>La méthode de ward présente une meilleure dispersion des clients dans les clusters par rapport au complete-linkage clustering.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99404" y="3263309"/>
            <a:ext cx="8968645" cy="5771226"/>
          </a:xfrm>
          <a:prstGeom prst="rect">
            <a:avLst/>
          </a:prstGeom>
        </p:spPr>
      </p:pic>
      <p:sp>
        <p:nvSpPr>
          <p:cNvPr name="TextBox 3" id="3"/>
          <p:cNvSpPr txBox="true"/>
          <p:nvPr/>
        </p:nvSpPr>
        <p:spPr>
          <a:xfrm rot="0">
            <a:off x="6883726" y="374650"/>
            <a:ext cx="4520548" cy="654050"/>
          </a:xfrm>
          <a:prstGeom prst="rect">
            <a:avLst/>
          </a:prstGeom>
        </p:spPr>
        <p:txBody>
          <a:bodyPr anchor="t" rtlCol="false" tIns="0" lIns="0" bIns="0" rIns="0">
            <a:spAutoFit/>
          </a:bodyPr>
          <a:lstStyle/>
          <a:p>
            <a:pPr algn="ctr">
              <a:lnSpc>
                <a:spcPts val="5200"/>
              </a:lnSpc>
              <a:spcBef>
                <a:spcPct val="0"/>
              </a:spcBef>
            </a:pPr>
            <a:r>
              <a:rPr lang="en-US" sz="4000" spc="-80">
                <a:solidFill>
                  <a:srgbClr val="1128D0"/>
                </a:solidFill>
                <a:latin typeface="Fira Sans Medium Bold"/>
              </a:rPr>
              <a:t>Partie 3 | Simulation</a:t>
            </a:r>
          </a:p>
        </p:txBody>
      </p:sp>
      <p:sp>
        <p:nvSpPr>
          <p:cNvPr name="TextBox 4" id="4"/>
          <p:cNvSpPr txBox="true"/>
          <p:nvPr/>
        </p:nvSpPr>
        <p:spPr>
          <a:xfrm rot="0">
            <a:off x="1177402" y="1216790"/>
            <a:ext cx="15933196" cy="14859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La date d'achat la plus récente 2018-09-03 correspond à un nombre de jours écoulé = 1595 jours et la date d'achat la plus ancienne 2016-10-04 correspond à un nombre de jours écoulé = 2289 jours.</a:t>
            </a:r>
          </a:p>
        </p:txBody>
      </p:sp>
      <p:sp>
        <p:nvSpPr>
          <p:cNvPr name="TextBox 5" id="5"/>
          <p:cNvSpPr txBox="true"/>
          <p:nvPr/>
        </p:nvSpPr>
        <p:spPr>
          <a:xfrm rot="0">
            <a:off x="12243783" y="2664590"/>
            <a:ext cx="5015517" cy="59436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La base de données est très variable en fonction du temps. </a:t>
            </a:r>
          </a:p>
          <a:p>
            <a:pPr algn="ctr">
              <a:lnSpc>
                <a:spcPts val="3900"/>
              </a:lnSpc>
              <a:spcBef>
                <a:spcPct val="0"/>
              </a:spcBef>
            </a:pPr>
          </a:p>
          <a:p>
            <a:pPr algn="ctr">
              <a:lnSpc>
                <a:spcPts val="3900"/>
              </a:lnSpc>
              <a:spcBef>
                <a:spcPct val="0"/>
              </a:spcBef>
            </a:pPr>
            <a:r>
              <a:rPr lang="en-US" sz="3000" spc="-60">
                <a:solidFill>
                  <a:srgbClr val="000000"/>
                </a:solidFill>
                <a:latin typeface="Fira Sans Medium"/>
              </a:rPr>
              <a:t>Créer un premier fichier initial de clients sans les derniers 45 jours.</a:t>
            </a:r>
          </a:p>
          <a:p>
            <a:pPr algn="ctr">
              <a:lnSpc>
                <a:spcPts val="3900"/>
              </a:lnSpc>
              <a:spcBef>
                <a:spcPct val="0"/>
              </a:spcBef>
            </a:pPr>
          </a:p>
          <a:p>
            <a:pPr algn="ctr">
              <a:lnSpc>
                <a:spcPts val="3900"/>
              </a:lnSpc>
              <a:spcBef>
                <a:spcPct val="0"/>
              </a:spcBef>
            </a:pPr>
            <a:r>
              <a:rPr lang="en-US" sz="3000" spc="-60">
                <a:solidFill>
                  <a:srgbClr val="000000"/>
                </a:solidFill>
                <a:latin typeface="Fira Sans Medium"/>
              </a:rPr>
              <a:t>Faire une simulation pour prédire les clusters au fur et à mesure du temps avec un délai de 5 jours.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34465" y="1448251"/>
            <a:ext cx="8659014" cy="6248344"/>
          </a:xfrm>
          <a:prstGeom prst="rect">
            <a:avLst/>
          </a:prstGeom>
        </p:spPr>
      </p:pic>
      <p:sp>
        <p:nvSpPr>
          <p:cNvPr name="TextBox 3" id="3"/>
          <p:cNvSpPr txBox="true"/>
          <p:nvPr/>
        </p:nvSpPr>
        <p:spPr>
          <a:xfrm rot="0">
            <a:off x="1951476" y="7843705"/>
            <a:ext cx="7424993"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L’ARI passe au dessous de 0.9 après 25 jours </a:t>
            </a:r>
          </a:p>
        </p:txBody>
      </p:sp>
      <p:sp>
        <p:nvSpPr>
          <p:cNvPr name="TextBox 4" id="4"/>
          <p:cNvSpPr txBox="true"/>
          <p:nvPr/>
        </p:nvSpPr>
        <p:spPr>
          <a:xfrm rot="0">
            <a:off x="10401358" y="1995364"/>
            <a:ext cx="6857942" cy="39624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Le Rand score ajusté est un calcul qui permets d’évaluer la similarité entre les clusters prédits et vrais. </a:t>
            </a:r>
          </a:p>
          <a:p>
            <a:pPr algn="ctr">
              <a:lnSpc>
                <a:spcPts val="3900"/>
              </a:lnSpc>
              <a:spcBef>
                <a:spcPct val="0"/>
              </a:spcBef>
            </a:pPr>
          </a:p>
          <a:p>
            <a:pPr algn="ctr">
              <a:lnSpc>
                <a:spcPts val="3900"/>
              </a:lnSpc>
              <a:spcBef>
                <a:spcPct val="0"/>
              </a:spcBef>
            </a:pPr>
            <a:r>
              <a:rPr lang="en-US" sz="3000" spc="-60">
                <a:solidFill>
                  <a:srgbClr val="000000"/>
                </a:solidFill>
                <a:latin typeface="Fira Sans Medium"/>
              </a:rPr>
              <a:t>Un score proche de 0 est donné pour un étiquetage aléatoire</a:t>
            </a:r>
          </a:p>
          <a:p>
            <a:pPr algn="ctr">
              <a:lnSpc>
                <a:spcPts val="3900"/>
              </a:lnSpc>
              <a:spcBef>
                <a:spcPct val="0"/>
              </a:spcBef>
            </a:pPr>
          </a:p>
          <a:p>
            <a:pPr algn="ctr">
              <a:lnSpc>
                <a:spcPts val="3900"/>
              </a:lnSpc>
              <a:spcBef>
                <a:spcPct val="0"/>
              </a:spcBef>
            </a:pPr>
            <a:r>
              <a:rPr lang="en-US" sz="3000" spc="-60">
                <a:solidFill>
                  <a:srgbClr val="000000"/>
                </a:solidFill>
                <a:latin typeface="Fira Sans Medium"/>
              </a:rPr>
              <a:t>Un score = 1 clusterings identiques.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595" t="0" r="0" b="0"/>
          <a:stretch>
            <a:fillRect/>
          </a:stretch>
        </p:blipFill>
        <p:spPr>
          <a:xfrm flipH="false" flipV="false" rot="0">
            <a:off x="608049" y="924374"/>
            <a:ext cx="11148795" cy="9458293"/>
          </a:xfrm>
          <a:prstGeom prst="rect">
            <a:avLst/>
          </a:prstGeom>
        </p:spPr>
      </p:pic>
      <p:grpSp>
        <p:nvGrpSpPr>
          <p:cNvPr name="Group 3" id="3"/>
          <p:cNvGrpSpPr/>
          <p:nvPr/>
        </p:nvGrpSpPr>
        <p:grpSpPr>
          <a:xfrm rot="-10800000">
            <a:off x="5209752" y="-501665"/>
            <a:ext cx="7258895" cy="11290329"/>
            <a:chOff x="0" y="0"/>
            <a:chExt cx="4076076" cy="6339840"/>
          </a:xfrm>
        </p:grpSpPr>
        <p:sp>
          <p:nvSpPr>
            <p:cNvPr name="Freeform 4" id="4"/>
            <p:cNvSpPr/>
            <p:nvPr/>
          </p:nvSpPr>
          <p:spPr>
            <a:xfrm>
              <a:off x="0" y="0"/>
              <a:ext cx="4076076" cy="6339840"/>
            </a:xfrm>
            <a:custGeom>
              <a:avLst/>
              <a:gdLst/>
              <a:ahLst/>
              <a:cxnLst/>
              <a:rect r="r" b="b" t="t" l="l"/>
              <a:pathLst>
                <a:path h="6339840" w="4076076">
                  <a:moveTo>
                    <a:pt x="4076076" y="6339840"/>
                  </a:moveTo>
                  <a:lnTo>
                    <a:pt x="0" y="6339840"/>
                  </a:lnTo>
                  <a:lnTo>
                    <a:pt x="0" y="0"/>
                  </a:lnTo>
                  <a:lnTo>
                    <a:pt x="4076076" y="6339840"/>
                  </a:lnTo>
                  <a:close/>
                </a:path>
              </a:pathLst>
            </a:custGeom>
            <a:solidFill>
              <a:srgbClr val="FFFFFF"/>
            </a:solidFill>
          </p:spPr>
        </p:sp>
      </p:grpSp>
      <p:grpSp>
        <p:nvGrpSpPr>
          <p:cNvPr name="Group 5" id="5"/>
          <p:cNvGrpSpPr/>
          <p:nvPr/>
        </p:nvGrpSpPr>
        <p:grpSpPr>
          <a:xfrm rot="0">
            <a:off x="9933387" y="7456173"/>
            <a:ext cx="1823457" cy="1579284"/>
            <a:chOff x="0" y="0"/>
            <a:chExt cx="6202680" cy="5372100"/>
          </a:xfrm>
        </p:grpSpPr>
        <p:sp>
          <p:nvSpPr>
            <p:cNvPr name="Freeform 6" id="6"/>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128D0"/>
            </a:solidFill>
          </p:spPr>
        </p:sp>
      </p:grpSp>
      <p:grpSp>
        <p:nvGrpSpPr>
          <p:cNvPr name="Group 7" id="7"/>
          <p:cNvGrpSpPr/>
          <p:nvPr/>
        </p:nvGrpSpPr>
        <p:grpSpPr>
          <a:xfrm rot="0">
            <a:off x="5632246" y="1028700"/>
            <a:ext cx="1823457" cy="1579284"/>
            <a:chOff x="0" y="0"/>
            <a:chExt cx="6202680" cy="5372100"/>
          </a:xfrm>
        </p:grpSpPr>
        <p:sp>
          <p:nvSpPr>
            <p:cNvPr name="Freeform 8" id="8"/>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128D0"/>
            </a:solidFill>
          </p:spPr>
        </p:sp>
      </p:grpSp>
      <p:grpSp>
        <p:nvGrpSpPr>
          <p:cNvPr name="Group 9" id="9"/>
          <p:cNvGrpSpPr/>
          <p:nvPr/>
        </p:nvGrpSpPr>
        <p:grpSpPr>
          <a:xfrm rot="0">
            <a:off x="7782816" y="4242437"/>
            <a:ext cx="1823457" cy="1579284"/>
            <a:chOff x="0" y="0"/>
            <a:chExt cx="6202680" cy="5372100"/>
          </a:xfrm>
        </p:grpSpPr>
        <p:sp>
          <p:nvSpPr>
            <p:cNvPr name="Freeform 10" id="10"/>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128D0"/>
            </a:solidFill>
          </p:spPr>
        </p:sp>
      </p:gr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230696" y="1496882"/>
            <a:ext cx="626555" cy="642921"/>
          </a:xfrm>
          <a:prstGeom prst="rect">
            <a:avLst/>
          </a:prstGeom>
        </p:spPr>
      </p:pic>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431532" y="4822040"/>
            <a:ext cx="526026" cy="642921"/>
          </a:xfrm>
          <a:prstGeom prst="rect">
            <a:avLst/>
          </a:prstGeom>
        </p:spPr>
      </p:pic>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563241" y="7963941"/>
            <a:ext cx="563749" cy="563749"/>
          </a:xfrm>
          <a:prstGeom prst="rect">
            <a:avLst/>
          </a:prstGeom>
        </p:spPr>
      </p:pic>
      <p:grpSp>
        <p:nvGrpSpPr>
          <p:cNvPr name="Group 14" id="14"/>
          <p:cNvGrpSpPr/>
          <p:nvPr/>
        </p:nvGrpSpPr>
        <p:grpSpPr>
          <a:xfrm rot="0">
            <a:off x="7455703" y="293207"/>
            <a:ext cx="9296539" cy="3288371"/>
            <a:chOff x="0" y="0"/>
            <a:chExt cx="12395385" cy="4384494"/>
          </a:xfrm>
        </p:grpSpPr>
        <p:sp>
          <p:nvSpPr>
            <p:cNvPr name="TextBox 15" id="15"/>
            <p:cNvSpPr txBox="true"/>
            <p:nvPr/>
          </p:nvSpPr>
          <p:spPr>
            <a:xfrm rot="0">
              <a:off x="0" y="-28575"/>
              <a:ext cx="12395385" cy="637404"/>
            </a:xfrm>
            <a:prstGeom prst="rect">
              <a:avLst/>
            </a:prstGeom>
          </p:spPr>
          <p:txBody>
            <a:bodyPr anchor="t" rtlCol="false" tIns="0" lIns="0" bIns="0" rIns="0">
              <a:spAutoFit/>
            </a:bodyPr>
            <a:lstStyle/>
            <a:p>
              <a:pPr algn="l" marL="0" indent="0" lvl="0">
                <a:lnSpc>
                  <a:spcPts val="3959"/>
                </a:lnSpc>
                <a:spcBef>
                  <a:spcPct val="0"/>
                </a:spcBef>
              </a:pPr>
              <a:r>
                <a:rPr lang="en-US" sz="3045" spc="-60">
                  <a:solidFill>
                    <a:srgbClr val="000000"/>
                  </a:solidFill>
                  <a:latin typeface="Fira Sans Medium Bold"/>
                </a:rPr>
                <a:t>Données</a:t>
              </a:r>
            </a:p>
          </p:txBody>
        </p:sp>
        <p:sp>
          <p:nvSpPr>
            <p:cNvPr name="TextBox 16" id="16"/>
            <p:cNvSpPr txBox="true"/>
            <p:nvPr/>
          </p:nvSpPr>
          <p:spPr>
            <a:xfrm rot="0">
              <a:off x="0" y="701621"/>
              <a:ext cx="12395385" cy="3658923"/>
            </a:xfrm>
            <a:prstGeom prst="rect">
              <a:avLst/>
            </a:prstGeom>
          </p:spPr>
          <p:txBody>
            <a:bodyPr anchor="t" rtlCol="false" tIns="0" lIns="0" bIns="0" rIns="0">
              <a:spAutoFit/>
            </a:bodyPr>
            <a:lstStyle/>
            <a:p>
              <a:pPr>
                <a:lnSpc>
                  <a:spcPts val="2176"/>
                </a:lnSpc>
              </a:pPr>
              <a:r>
                <a:rPr lang="en-US" sz="1554" spc="7">
                  <a:solidFill>
                    <a:srgbClr val="000000"/>
                  </a:solidFill>
                  <a:latin typeface="Fira Sans Light"/>
                </a:rPr>
                <a:t>Nos données sont les données d'un client Brésilien, c'est un ensemble de dataset d'un site de e-commerce Brésilien.</a:t>
              </a:r>
              <a:r>
                <a:rPr lang="en-US" sz="1554" spc="7">
                  <a:solidFill>
                    <a:srgbClr val="000000"/>
                  </a:solidFill>
                  <a:latin typeface="Fira Sans Light"/>
                </a:rPr>
                <a:t> </a:t>
              </a:r>
            </a:p>
            <a:p>
              <a:pPr>
                <a:lnSpc>
                  <a:spcPts val="2176"/>
                </a:lnSpc>
              </a:pPr>
              <a:r>
                <a:rPr lang="en-US" sz="1554" spc="7">
                  <a:solidFill>
                    <a:srgbClr val="000000"/>
                  </a:solidFill>
                  <a:latin typeface="Fira Sans Light"/>
                </a:rPr>
                <a:t>Ces datasets contiennent les données des commandes électroniques passées sur le site </a:t>
              </a:r>
            </a:p>
            <a:p>
              <a:pPr>
                <a:lnSpc>
                  <a:spcPts val="2176"/>
                </a:lnSpc>
              </a:pPr>
              <a:r>
                <a:rPr lang="en-US" sz="1554" spc="7">
                  <a:solidFill>
                    <a:srgbClr val="000000"/>
                  </a:solidFill>
                  <a:latin typeface="Fira Sans Light"/>
                </a:rPr>
                <a:t>Base de données anonymisée années 2016 à 2018 </a:t>
              </a:r>
            </a:p>
            <a:p>
              <a:pPr marL="335656" indent="-167828" lvl="1">
                <a:lnSpc>
                  <a:spcPts val="2176"/>
                </a:lnSpc>
                <a:buFont typeface="Arial"/>
                <a:buChar char="•"/>
              </a:pPr>
              <a:r>
                <a:rPr lang="en-US" sz="1554" spc="7">
                  <a:solidFill>
                    <a:srgbClr val="000000"/>
                  </a:solidFill>
                  <a:latin typeface="Fira Sans Light"/>
                </a:rPr>
                <a:t>9 fichiers </a:t>
              </a:r>
            </a:p>
            <a:p>
              <a:pPr marL="335656" indent="-167828" lvl="1">
                <a:lnSpc>
                  <a:spcPts val="2176"/>
                </a:lnSpc>
                <a:buFont typeface="Arial"/>
                <a:buChar char="•"/>
              </a:pPr>
              <a:r>
                <a:rPr lang="en-US" sz="1554" spc="7">
                  <a:solidFill>
                    <a:srgbClr val="000000"/>
                  </a:solidFill>
                  <a:latin typeface="Fira Sans Light"/>
                </a:rPr>
                <a:t>Types d’informations: -</a:t>
              </a:r>
            </a:p>
            <a:p>
              <a:pPr marL="335656" indent="-167828" lvl="1">
                <a:lnSpc>
                  <a:spcPts val="2176"/>
                </a:lnSpc>
                <a:buFont typeface="Arial"/>
                <a:buChar char="•"/>
              </a:pPr>
              <a:r>
                <a:rPr lang="en-US" sz="1554" spc="7">
                  <a:solidFill>
                    <a:srgbClr val="000000"/>
                  </a:solidFill>
                  <a:latin typeface="Fira Sans Light"/>
                </a:rPr>
                <a:t>- Les clients (Customers, Geolocation) </a:t>
              </a:r>
            </a:p>
            <a:p>
              <a:pPr marL="335656" indent="-167828" lvl="1">
                <a:lnSpc>
                  <a:spcPts val="2176"/>
                </a:lnSpc>
                <a:buFont typeface="Arial"/>
                <a:buChar char="•"/>
              </a:pPr>
              <a:r>
                <a:rPr lang="en-US" sz="1554" spc="7">
                  <a:solidFill>
                    <a:srgbClr val="000000"/>
                  </a:solidFill>
                  <a:latin typeface="Fira Sans Light"/>
                </a:rPr>
                <a:t>- Les commandes (Orders, Order_items, Order_payments, Order_reviews) -</a:t>
              </a:r>
            </a:p>
            <a:p>
              <a:pPr marL="335656" indent="-167828" lvl="1">
                <a:lnSpc>
                  <a:spcPts val="2176"/>
                </a:lnSpc>
                <a:buFont typeface="Arial"/>
                <a:buChar char="•"/>
              </a:pPr>
              <a:r>
                <a:rPr lang="en-US" sz="1554" spc="7">
                  <a:solidFill>
                    <a:srgbClr val="000000"/>
                  </a:solidFill>
                  <a:latin typeface="Fira Sans Light"/>
                </a:rPr>
                <a:t> Les vendeurs (Sellers) </a:t>
              </a:r>
            </a:p>
            <a:p>
              <a:pPr marL="335656" indent="-167828" lvl="1">
                <a:lnSpc>
                  <a:spcPts val="2176"/>
                </a:lnSpc>
                <a:buFont typeface="Arial"/>
                <a:buChar char="•"/>
              </a:pPr>
              <a:r>
                <a:rPr lang="en-US" sz="1554" spc="7">
                  <a:solidFill>
                    <a:srgbClr val="000000"/>
                  </a:solidFill>
                  <a:latin typeface="Fira Sans Light"/>
                </a:rPr>
                <a:t>- Les produits (Products, Product_category_name_translation</a:t>
              </a:r>
            </a:p>
          </p:txBody>
        </p:sp>
      </p:grpSp>
      <p:grpSp>
        <p:nvGrpSpPr>
          <p:cNvPr name="Group 17" id="17"/>
          <p:cNvGrpSpPr/>
          <p:nvPr/>
        </p:nvGrpSpPr>
        <p:grpSpPr>
          <a:xfrm rot="0">
            <a:off x="10318077" y="4105979"/>
            <a:ext cx="4944046" cy="1852199"/>
            <a:chOff x="0" y="0"/>
            <a:chExt cx="6592062" cy="2469599"/>
          </a:xfrm>
        </p:grpSpPr>
        <p:sp>
          <p:nvSpPr>
            <p:cNvPr name="TextBox 18" id="18"/>
            <p:cNvSpPr txBox="true"/>
            <p:nvPr/>
          </p:nvSpPr>
          <p:spPr>
            <a:xfrm rot="0">
              <a:off x="0" y="-43744"/>
              <a:ext cx="6592062" cy="647699"/>
            </a:xfrm>
            <a:prstGeom prst="rect">
              <a:avLst/>
            </a:prstGeom>
          </p:spPr>
          <p:txBody>
            <a:bodyPr anchor="t" rtlCol="false" tIns="0" lIns="0" bIns="0" rIns="0">
              <a:spAutoFit/>
            </a:bodyPr>
            <a:lstStyle/>
            <a:p>
              <a:pPr algn="l" marL="0" indent="0" lvl="0">
                <a:lnSpc>
                  <a:spcPts val="3900"/>
                </a:lnSpc>
                <a:spcBef>
                  <a:spcPct val="0"/>
                </a:spcBef>
              </a:pPr>
              <a:r>
                <a:rPr lang="en-US" sz="3000" spc="-60" u="none">
                  <a:solidFill>
                    <a:srgbClr val="000000"/>
                  </a:solidFill>
                  <a:latin typeface="Fira Sans Medium"/>
                </a:rPr>
                <a:t>Mission</a:t>
              </a:r>
            </a:p>
          </p:txBody>
        </p:sp>
        <p:sp>
          <p:nvSpPr>
            <p:cNvPr name="TextBox 19" id="19"/>
            <p:cNvSpPr txBox="true"/>
            <p:nvPr/>
          </p:nvSpPr>
          <p:spPr>
            <a:xfrm rot="0">
              <a:off x="0" y="840189"/>
              <a:ext cx="6592062" cy="1605280"/>
            </a:xfrm>
            <a:prstGeom prst="rect">
              <a:avLst/>
            </a:prstGeom>
          </p:spPr>
          <p:txBody>
            <a:bodyPr anchor="t" rtlCol="false" tIns="0" lIns="0" bIns="0" rIns="0">
              <a:spAutoFit/>
            </a:bodyPr>
            <a:lstStyle/>
            <a:p>
              <a:pPr marL="0" indent="0" lvl="0">
                <a:lnSpc>
                  <a:spcPts val="2415"/>
                </a:lnSpc>
                <a:spcBef>
                  <a:spcPct val="0"/>
                </a:spcBef>
              </a:pPr>
              <a:r>
                <a:rPr lang="en-US" sz="1725" spc="8">
                  <a:solidFill>
                    <a:srgbClr val="000000"/>
                  </a:solidFill>
                  <a:latin typeface="Fira Sans Light"/>
                </a:rPr>
                <a:t>Olist souhaite que fournir à ses équipes d'e-commerce une segmentation des clients utilisable au quotidien pour leurs campagnes de communication.</a:t>
              </a:r>
            </a:p>
          </p:txBody>
        </p:sp>
      </p:grpSp>
      <p:grpSp>
        <p:nvGrpSpPr>
          <p:cNvPr name="Group 20" id="20"/>
          <p:cNvGrpSpPr/>
          <p:nvPr/>
        </p:nvGrpSpPr>
        <p:grpSpPr>
          <a:xfrm rot="0">
            <a:off x="12409003" y="6155355"/>
            <a:ext cx="4850297" cy="3617171"/>
            <a:chOff x="0" y="0"/>
            <a:chExt cx="6467063" cy="4822895"/>
          </a:xfrm>
        </p:grpSpPr>
        <p:sp>
          <p:nvSpPr>
            <p:cNvPr name="TextBox 21" id="21"/>
            <p:cNvSpPr txBox="true"/>
            <p:nvPr/>
          </p:nvSpPr>
          <p:spPr>
            <a:xfrm rot="0">
              <a:off x="0" y="-36609"/>
              <a:ext cx="6467063" cy="637581"/>
            </a:xfrm>
            <a:prstGeom prst="rect">
              <a:avLst/>
            </a:prstGeom>
          </p:spPr>
          <p:txBody>
            <a:bodyPr anchor="t" rtlCol="false" tIns="0" lIns="0" bIns="0" rIns="0">
              <a:spAutoFit/>
            </a:bodyPr>
            <a:lstStyle/>
            <a:p>
              <a:pPr algn="l" marL="0" indent="0" lvl="0">
                <a:lnSpc>
                  <a:spcPts val="3945"/>
                </a:lnSpc>
                <a:spcBef>
                  <a:spcPct val="0"/>
                </a:spcBef>
              </a:pPr>
              <a:r>
                <a:rPr lang="en-US" sz="3035" spc="-60" u="none">
                  <a:solidFill>
                    <a:srgbClr val="000000"/>
                  </a:solidFill>
                  <a:latin typeface="Fira Sans Medium"/>
                </a:rPr>
                <a:t>Objectifs</a:t>
              </a:r>
            </a:p>
          </p:txBody>
        </p:sp>
        <p:sp>
          <p:nvSpPr>
            <p:cNvPr name="TextBox 22" id="22"/>
            <p:cNvSpPr txBox="true"/>
            <p:nvPr/>
          </p:nvSpPr>
          <p:spPr>
            <a:xfrm rot="0">
              <a:off x="0" y="779305"/>
              <a:ext cx="6467063" cy="4043590"/>
            </a:xfrm>
            <a:prstGeom prst="rect">
              <a:avLst/>
            </a:prstGeom>
          </p:spPr>
          <p:txBody>
            <a:bodyPr anchor="t" rtlCol="false" tIns="0" lIns="0" bIns="0" rIns="0">
              <a:spAutoFit/>
            </a:bodyPr>
            <a:lstStyle/>
            <a:p>
              <a:pPr>
                <a:lnSpc>
                  <a:spcPts val="2418"/>
                </a:lnSpc>
              </a:pPr>
              <a:r>
                <a:rPr lang="en-US" sz="1727" spc="8">
                  <a:solidFill>
                    <a:srgbClr val="000000"/>
                  </a:solidFill>
                  <a:latin typeface="Fira Sans Light"/>
                </a:rPr>
                <a:t>- Comprendre les différents types d’utilisateurs grâce à leur comportement et à leurs données personnelles</a:t>
              </a:r>
            </a:p>
            <a:p>
              <a:pPr>
                <a:lnSpc>
                  <a:spcPts val="2418"/>
                </a:lnSpc>
              </a:pPr>
              <a:r>
                <a:rPr lang="en-US" sz="1727" spc="8">
                  <a:solidFill>
                    <a:srgbClr val="000000"/>
                  </a:solidFill>
                  <a:latin typeface="Fira Sans Light"/>
                </a:rPr>
                <a:t>-  Fournir à l’équipe marketing une description actionnable de notre segmentation et de sa logique sous-jacente pour une utilisation optimale</a:t>
              </a:r>
            </a:p>
            <a:p>
              <a:pPr marL="0" indent="0" lvl="0">
                <a:lnSpc>
                  <a:spcPts val="2418"/>
                </a:lnSpc>
                <a:spcBef>
                  <a:spcPct val="0"/>
                </a:spcBef>
              </a:pPr>
              <a:r>
                <a:rPr lang="en-US" sz="1727" spc="8">
                  <a:solidFill>
                    <a:srgbClr val="000000"/>
                  </a:solidFill>
                  <a:latin typeface="Fira Sans Light"/>
                </a:rPr>
                <a:t>- Réaliser une proposition de contrat de maintenance basée sur une analyse de la stabilité des segments au cours du temps</a:t>
              </a:r>
            </a:p>
          </p:txBody>
        </p:sp>
      </p:grpSp>
      <p:sp>
        <p:nvSpPr>
          <p:cNvPr name="TextBox 23" id="23"/>
          <p:cNvSpPr txBox="true"/>
          <p:nvPr/>
        </p:nvSpPr>
        <p:spPr>
          <a:xfrm rot="0">
            <a:off x="107328" y="255107"/>
            <a:ext cx="6646919" cy="521335"/>
          </a:xfrm>
          <a:prstGeom prst="rect">
            <a:avLst/>
          </a:prstGeom>
        </p:spPr>
        <p:txBody>
          <a:bodyPr anchor="t" rtlCol="false" tIns="0" lIns="0" bIns="0" rIns="0">
            <a:spAutoFit/>
          </a:bodyPr>
          <a:lstStyle/>
          <a:p>
            <a:pPr algn="ctr">
              <a:lnSpc>
                <a:spcPts val="4160"/>
              </a:lnSpc>
              <a:spcBef>
                <a:spcPct val="0"/>
              </a:spcBef>
            </a:pPr>
            <a:r>
              <a:rPr lang="en-US" sz="3200" spc="-64">
                <a:solidFill>
                  <a:srgbClr val="000000"/>
                </a:solidFill>
                <a:latin typeface="Fira Sans Medium Bold"/>
              </a:rPr>
              <a:t>1- Présentation des jeux des données</a:t>
            </a:r>
          </a:p>
        </p:txBody>
      </p:sp>
      <p:sp>
        <p:nvSpPr>
          <p:cNvPr name="TextBox 24" id="24"/>
          <p:cNvSpPr txBox="true"/>
          <p:nvPr/>
        </p:nvSpPr>
        <p:spPr>
          <a:xfrm rot="0">
            <a:off x="17907000" y="9505827"/>
            <a:ext cx="188629"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Bold"/>
              </a:rPr>
              <a:t>3</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61939" y="1198362"/>
            <a:ext cx="3075725" cy="741680"/>
          </a:xfrm>
          <a:prstGeom prst="rect">
            <a:avLst/>
          </a:prstGeom>
        </p:spPr>
        <p:txBody>
          <a:bodyPr anchor="t" rtlCol="false" tIns="0" lIns="0" bIns="0" rIns="0">
            <a:spAutoFit/>
          </a:bodyPr>
          <a:lstStyle/>
          <a:p>
            <a:pPr algn="ctr">
              <a:lnSpc>
                <a:spcPts val="5979"/>
              </a:lnSpc>
              <a:spcBef>
                <a:spcPct val="0"/>
              </a:spcBef>
            </a:pPr>
            <a:r>
              <a:rPr lang="en-US" sz="4599" spc="-91">
                <a:solidFill>
                  <a:srgbClr val="1128D0"/>
                </a:solidFill>
                <a:latin typeface="Fira Sans Medium Bold"/>
              </a:rPr>
              <a:t>Conclusions</a:t>
            </a:r>
          </a:p>
        </p:txBody>
      </p:sp>
      <p:sp>
        <p:nvSpPr>
          <p:cNvPr name="TextBox 3" id="3"/>
          <p:cNvSpPr txBox="true"/>
          <p:nvPr/>
        </p:nvSpPr>
        <p:spPr>
          <a:xfrm rot="0">
            <a:off x="1782789" y="3007959"/>
            <a:ext cx="14513377" cy="5288017"/>
          </a:xfrm>
          <a:prstGeom prst="rect">
            <a:avLst/>
          </a:prstGeom>
        </p:spPr>
        <p:txBody>
          <a:bodyPr anchor="t" rtlCol="false" tIns="0" lIns="0" bIns="0" rIns="0">
            <a:spAutoFit/>
          </a:bodyPr>
          <a:lstStyle/>
          <a:p>
            <a:pPr algn="ctr">
              <a:lnSpc>
                <a:spcPts val="3473"/>
              </a:lnSpc>
              <a:spcBef>
                <a:spcPct val="0"/>
              </a:spcBef>
            </a:pPr>
            <a:r>
              <a:rPr lang="en-US" sz="2671" spc="-53">
                <a:solidFill>
                  <a:srgbClr val="000000"/>
                </a:solidFill>
                <a:latin typeface="Fira Sans Medium"/>
              </a:rPr>
              <a:t>3 méthodes de clustering testés. </a:t>
            </a:r>
          </a:p>
          <a:p>
            <a:pPr algn="ctr">
              <a:lnSpc>
                <a:spcPts val="3473"/>
              </a:lnSpc>
              <a:spcBef>
                <a:spcPct val="0"/>
              </a:spcBef>
            </a:pPr>
          </a:p>
          <a:p>
            <a:pPr algn="ctr">
              <a:lnSpc>
                <a:spcPts val="3473"/>
              </a:lnSpc>
              <a:spcBef>
                <a:spcPct val="0"/>
              </a:spcBef>
            </a:pPr>
            <a:r>
              <a:rPr lang="en-US" sz="2671" spc="-53">
                <a:solidFill>
                  <a:srgbClr val="000000"/>
                </a:solidFill>
                <a:latin typeface="Fira Sans Medium"/>
              </a:rPr>
              <a:t>Choix de nombre de clusters en se basant sur les tests statistiques et des règles métier (méthode RFM).</a:t>
            </a:r>
          </a:p>
          <a:p>
            <a:pPr algn="ctr">
              <a:lnSpc>
                <a:spcPts val="3473"/>
              </a:lnSpc>
              <a:spcBef>
                <a:spcPct val="0"/>
              </a:spcBef>
            </a:pPr>
          </a:p>
          <a:p>
            <a:pPr algn="ctr">
              <a:lnSpc>
                <a:spcPts val="3473"/>
              </a:lnSpc>
              <a:spcBef>
                <a:spcPct val="0"/>
              </a:spcBef>
            </a:pPr>
            <a:r>
              <a:rPr lang="en-US" sz="2671" spc="-53">
                <a:solidFill>
                  <a:srgbClr val="000000"/>
                </a:solidFill>
                <a:latin typeface="Fira Sans Medium"/>
              </a:rPr>
              <a:t>Les résultats de clustering obtenus avec le K-Means sont assez similaires avec les résultats de l’algorithme hiérarchiques de Ward.</a:t>
            </a:r>
          </a:p>
          <a:p>
            <a:pPr algn="ctr">
              <a:lnSpc>
                <a:spcPts val="3473"/>
              </a:lnSpc>
              <a:spcBef>
                <a:spcPct val="0"/>
              </a:spcBef>
            </a:pPr>
          </a:p>
          <a:p>
            <a:pPr algn="ctr">
              <a:lnSpc>
                <a:spcPts val="3473"/>
              </a:lnSpc>
              <a:spcBef>
                <a:spcPct val="0"/>
              </a:spcBef>
            </a:pPr>
            <a:r>
              <a:rPr lang="en-US" sz="2671" spc="-53">
                <a:solidFill>
                  <a:srgbClr val="000000"/>
                </a:solidFill>
                <a:latin typeface="Fira Sans Medium"/>
              </a:rPr>
              <a:t> Le DBSCAN n’est pas adapté à notre jeu de données (fonction par densité). </a:t>
            </a:r>
          </a:p>
          <a:p>
            <a:pPr algn="ctr">
              <a:lnSpc>
                <a:spcPts val="3473"/>
              </a:lnSpc>
              <a:spcBef>
                <a:spcPct val="0"/>
              </a:spcBef>
            </a:pPr>
          </a:p>
          <a:p>
            <a:pPr algn="ctr">
              <a:lnSpc>
                <a:spcPts val="3473"/>
              </a:lnSpc>
              <a:spcBef>
                <a:spcPct val="0"/>
              </a:spcBef>
            </a:pPr>
            <a:r>
              <a:rPr lang="en-US" sz="2671" spc="-53">
                <a:solidFill>
                  <a:srgbClr val="000000"/>
                </a:solidFill>
                <a:latin typeface="Fira Sans Medium"/>
              </a:rPr>
              <a:t>Un contrat peut être proposé afin de réaliser une maintenance de la base de données tout les 25 jours et ce qui permets d’assurer la stabilité des segments avec le temps.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grpSp>
        <p:nvGrpSpPr>
          <p:cNvPr name="Group 2" id="2"/>
          <p:cNvGrpSpPr/>
          <p:nvPr/>
        </p:nvGrpSpPr>
        <p:grpSpPr>
          <a:xfrm rot="0">
            <a:off x="3729073" y="4099445"/>
            <a:ext cx="10829854" cy="2088109"/>
            <a:chOff x="0" y="0"/>
            <a:chExt cx="14439805" cy="2784146"/>
          </a:xfrm>
        </p:grpSpPr>
        <p:sp>
          <p:nvSpPr>
            <p:cNvPr name="TextBox 3" id="3"/>
            <p:cNvSpPr txBox="true"/>
            <p:nvPr/>
          </p:nvSpPr>
          <p:spPr>
            <a:xfrm rot="0">
              <a:off x="0" y="81068"/>
              <a:ext cx="14439805" cy="1531197"/>
            </a:xfrm>
            <a:prstGeom prst="rect">
              <a:avLst/>
            </a:prstGeom>
          </p:spPr>
          <p:txBody>
            <a:bodyPr anchor="t" rtlCol="false" tIns="0" lIns="0" bIns="0" rIns="0">
              <a:spAutoFit/>
            </a:bodyPr>
            <a:lstStyle/>
            <a:p>
              <a:pPr algn="ctr" marL="0" indent="0" lvl="0">
                <a:lnSpc>
                  <a:spcPts val="8717"/>
                </a:lnSpc>
                <a:spcBef>
                  <a:spcPct val="0"/>
                </a:spcBef>
              </a:pPr>
              <a:r>
                <a:rPr lang="en-US" sz="7925" u="none">
                  <a:solidFill>
                    <a:srgbClr val="FFFFFF"/>
                  </a:solidFill>
                  <a:latin typeface="Fira Sans Medium Bold"/>
                </a:rPr>
                <a:t>Merci !</a:t>
              </a:r>
            </a:p>
          </p:txBody>
        </p:sp>
        <p:sp>
          <p:nvSpPr>
            <p:cNvPr name="TextBox 4" id="4"/>
            <p:cNvSpPr txBox="true"/>
            <p:nvPr/>
          </p:nvSpPr>
          <p:spPr>
            <a:xfrm rot="0">
              <a:off x="1010170" y="2159871"/>
              <a:ext cx="12419465" cy="612140"/>
            </a:xfrm>
            <a:prstGeom prst="rect">
              <a:avLst/>
            </a:prstGeom>
          </p:spPr>
          <p:txBody>
            <a:bodyPr anchor="t" rtlCol="false" tIns="0" lIns="0" bIns="0" rIns="0">
              <a:spAutoFit/>
            </a:bodyPr>
            <a:lstStyle/>
            <a:p>
              <a:pPr algn="ctr" marL="0" indent="0" lvl="0">
                <a:lnSpc>
                  <a:spcPts val="3705"/>
                </a:lnSpc>
                <a:spcBef>
                  <a:spcPct val="0"/>
                </a:spcBef>
              </a:pPr>
              <a:r>
                <a:rPr lang="en-US" sz="2850" spc="-57">
                  <a:solidFill>
                    <a:srgbClr val="FFFFFF"/>
                  </a:solidFill>
                  <a:latin typeface="Fira Sans Medium"/>
                </a:rPr>
                <a:t>POUR VOTRE ATTENTION</a:t>
              </a:r>
            </a:p>
          </p:txBody>
        </p:sp>
      </p:grpSp>
      <p:grpSp>
        <p:nvGrpSpPr>
          <p:cNvPr name="Group 5" id="5"/>
          <p:cNvGrpSpPr/>
          <p:nvPr/>
        </p:nvGrpSpPr>
        <p:grpSpPr>
          <a:xfrm rot="0">
            <a:off x="11620599" y="8775184"/>
            <a:ext cx="8523290" cy="4392438"/>
            <a:chOff x="0" y="0"/>
            <a:chExt cx="10424273" cy="5372100"/>
          </a:xfrm>
        </p:grpSpPr>
        <p:sp>
          <p:nvSpPr>
            <p:cNvPr name="Freeform 6" id="6"/>
            <p:cNvSpPr/>
            <p:nvPr/>
          </p:nvSpPr>
          <p:spPr>
            <a:xfrm>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7" id="7"/>
          <p:cNvGrpSpPr/>
          <p:nvPr/>
        </p:nvGrpSpPr>
        <p:grpSpPr>
          <a:xfrm rot="0">
            <a:off x="9916665" y="9258300"/>
            <a:ext cx="3407869" cy="4392438"/>
            <a:chOff x="0" y="0"/>
            <a:chExt cx="4167939" cy="5372100"/>
          </a:xfrm>
        </p:grpSpPr>
        <p:sp>
          <p:nvSpPr>
            <p:cNvPr name="Freeform 8" id="8"/>
            <p:cNvSpPr/>
            <p:nvPr/>
          </p:nvSpPr>
          <p:spPr>
            <a:xfrm>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1128D0"/>
            </a:solidFill>
          </p:spPr>
        </p:sp>
      </p:grpSp>
      <p:grpSp>
        <p:nvGrpSpPr>
          <p:cNvPr name="Group 9" id="9"/>
          <p:cNvGrpSpPr/>
          <p:nvPr/>
        </p:nvGrpSpPr>
        <p:grpSpPr>
          <a:xfrm rot="-10800000">
            <a:off x="-3602767" y="-3778684"/>
            <a:ext cx="11903735" cy="6226137"/>
            <a:chOff x="0" y="0"/>
            <a:chExt cx="10270904" cy="5372100"/>
          </a:xfrm>
        </p:grpSpPr>
        <p:sp>
          <p:nvSpPr>
            <p:cNvPr name="Freeform 10" id="10"/>
            <p:cNvSpPr/>
            <p:nvPr/>
          </p:nvSpPr>
          <p:spPr>
            <a:xfrm>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11" id="11"/>
          <p:cNvGrpSpPr/>
          <p:nvPr/>
        </p:nvGrpSpPr>
        <p:grpSpPr>
          <a:xfrm rot="0">
            <a:off x="1028700" y="910770"/>
            <a:ext cx="4308589" cy="693376"/>
            <a:chOff x="0" y="0"/>
            <a:chExt cx="5744785" cy="924502"/>
          </a:xfrm>
        </p:grpSpPr>
        <p:sp>
          <p:nvSpPr>
            <p:cNvPr name="TextBox 12" id="12"/>
            <p:cNvSpPr txBox="true"/>
            <p:nvPr/>
          </p:nvSpPr>
          <p:spPr>
            <a:xfrm rot="0">
              <a:off x="2103038" y="33448"/>
              <a:ext cx="3641747" cy="760598"/>
            </a:xfrm>
            <a:prstGeom prst="rect">
              <a:avLst/>
            </a:prstGeom>
          </p:spPr>
          <p:txBody>
            <a:bodyPr anchor="t" rtlCol="false" tIns="0" lIns="0" bIns="0" rIns="0">
              <a:spAutoFit/>
            </a:bodyPr>
            <a:lstStyle/>
            <a:p>
              <a:pPr>
                <a:lnSpc>
                  <a:spcPts val="4858"/>
                </a:lnSpc>
                <a:spcBef>
                  <a:spcPct val="0"/>
                </a:spcBef>
              </a:pPr>
            </a:p>
          </p:txBody>
        </p:sp>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0" y="0"/>
              <a:ext cx="1619186" cy="924502"/>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543629" y="9163050"/>
            <a:ext cx="377003"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4</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14096" y="3969374"/>
            <a:ext cx="2137540" cy="213754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00265" y="3025978"/>
            <a:ext cx="3329876" cy="1664938"/>
          </a:xfrm>
          <a:prstGeom prst="rect">
            <a:avLst/>
          </a:prstGeom>
        </p:spPr>
      </p:pic>
      <p:grpSp>
        <p:nvGrpSpPr>
          <p:cNvPr name="Group 5" id="5"/>
          <p:cNvGrpSpPr>
            <a:grpSpLocks noChangeAspect="true"/>
          </p:cNvGrpSpPr>
          <p:nvPr/>
        </p:nvGrpSpPr>
        <p:grpSpPr>
          <a:xfrm rot="0">
            <a:off x="3299515" y="4666448"/>
            <a:ext cx="848136" cy="570260"/>
            <a:chOff x="0" y="0"/>
            <a:chExt cx="1930400" cy="1297940"/>
          </a:xfrm>
        </p:grpSpPr>
        <p:sp>
          <p:nvSpPr>
            <p:cNvPr name="Freeform 6" id="6"/>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003DA4"/>
            </a:solidFill>
          </p:spPr>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216547" y="3681120"/>
            <a:ext cx="2137540" cy="2137540"/>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3615725" y="4986191"/>
            <a:ext cx="3329876" cy="1664938"/>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41770" y="3799862"/>
            <a:ext cx="2137540" cy="2137540"/>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945602" y="3025978"/>
            <a:ext cx="3329876" cy="1664938"/>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0116331" y="4709011"/>
            <a:ext cx="3329876" cy="1664938"/>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07479" y="3062168"/>
            <a:ext cx="3329876" cy="1664938"/>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808878" y="3403940"/>
            <a:ext cx="2137540" cy="2137540"/>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912932" y="3917421"/>
            <a:ext cx="2137540" cy="2137540"/>
          </a:xfrm>
          <a:prstGeom prst="rect">
            <a:avLst/>
          </a:prstGeom>
        </p:spPr>
      </p:pic>
      <p:grpSp>
        <p:nvGrpSpPr>
          <p:cNvPr name="Group 15" id="15"/>
          <p:cNvGrpSpPr>
            <a:grpSpLocks noChangeAspect="true"/>
          </p:cNvGrpSpPr>
          <p:nvPr/>
        </p:nvGrpSpPr>
        <p:grpSpPr>
          <a:xfrm rot="0">
            <a:off x="6521533" y="4555656"/>
            <a:ext cx="848136" cy="570260"/>
            <a:chOff x="0" y="0"/>
            <a:chExt cx="1930400" cy="1297940"/>
          </a:xfrm>
        </p:grpSpPr>
        <p:sp>
          <p:nvSpPr>
            <p:cNvPr name="Freeform 16" id="16"/>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003DA4"/>
            </a:solidFill>
          </p:spPr>
        </p:sp>
      </p:grpSp>
      <p:grpSp>
        <p:nvGrpSpPr>
          <p:cNvPr name="Group 17" id="17"/>
          <p:cNvGrpSpPr>
            <a:grpSpLocks noChangeAspect="true"/>
          </p:cNvGrpSpPr>
          <p:nvPr/>
        </p:nvGrpSpPr>
        <p:grpSpPr>
          <a:xfrm rot="0">
            <a:off x="9729466" y="4701061"/>
            <a:ext cx="848136" cy="570260"/>
            <a:chOff x="0" y="0"/>
            <a:chExt cx="1930400" cy="1297940"/>
          </a:xfrm>
        </p:grpSpPr>
        <p:sp>
          <p:nvSpPr>
            <p:cNvPr name="Freeform 18" id="1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003DA4"/>
            </a:solidFill>
          </p:spPr>
        </p:sp>
      </p:grpSp>
      <p:grpSp>
        <p:nvGrpSpPr>
          <p:cNvPr name="Group 19" id="19"/>
          <p:cNvGrpSpPr>
            <a:grpSpLocks noChangeAspect="true"/>
          </p:cNvGrpSpPr>
          <p:nvPr/>
        </p:nvGrpSpPr>
        <p:grpSpPr>
          <a:xfrm rot="0">
            <a:off x="13017171" y="4516579"/>
            <a:ext cx="848136" cy="570260"/>
            <a:chOff x="0" y="0"/>
            <a:chExt cx="1930400" cy="1297940"/>
          </a:xfrm>
        </p:grpSpPr>
        <p:sp>
          <p:nvSpPr>
            <p:cNvPr name="Freeform 20" id="2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003DA4"/>
            </a:solidFill>
          </p:spPr>
        </p:sp>
      </p:grpSp>
      <p:sp>
        <p:nvSpPr>
          <p:cNvPr name="TextBox 21" id="21"/>
          <p:cNvSpPr txBox="true"/>
          <p:nvPr/>
        </p:nvSpPr>
        <p:spPr>
          <a:xfrm rot="0">
            <a:off x="1894400" y="4460406"/>
            <a:ext cx="376932" cy="887095"/>
          </a:xfrm>
          <a:prstGeom prst="rect">
            <a:avLst/>
          </a:prstGeom>
        </p:spPr>
        <p:txBody>
          <a:bodyPr anchor="t" rtlCol="false" tIns="0" lIns="0" bIns="0" rIns="0">
            <a:spAutoFit/>
          </a:bodyPr>
          <a:lstStyle/>
          <a:p>
            <a:pPr algn="ctr">
              <a:lnSpc>
                <a:spcPts val="7279"/>
              </a:lnSpc>
            </a:pPr>
            <a:r>
              <a:rPr lang="en-US" sz="5199">
                <a:solidFill>
                  <a:srgbClr val="F6F6F6"/>
                </a:solidFill>
                <a:latin typeface="Open Sans Bold"/>
              </a:rPr>
              <a:t>1</a:t>
            </a:r>
          </a:p>
        </p:txBody>
      </p:sp>
      <p:sp>
        <p:nvSpPr>
          <p:cNvPr name="TextBox 22" id="22"/>
          <p:cNvSpPr txBox="true"/>
          <p:nvPr/>
        </p:nvSpPr>
        <p:spPr>
          <a:xfrm rot="0">
            <a:off x="5096851" y="4199743"/>
            <a:ext cx="376932" cy="887095"/>
          </a:xfrm>
          <a:prstGeom prst="rect">
            <a:avLst/>
          </a:prstGeom>
        </p:spPr>
        <p:txBody>
          <a:bodyPr anchor="t" rtlCol="false" tIns="0" lIns="0" bIns="0" rIns="0">
            <a:spAutoFit/>
          </a:bodyPr>
          <a:lstStyle/>
          <a:p>
            <a:pPr algn="ctr">
              <a:lnSpc>
                <a:spcPts val="7279"/>
              </a:lnSpc>
            </a:pPr>
            <a:r>
              <a:rPr lang="en-US" sz="5199">
                <a:solidFill>
                  <a:srgbClr val="F6F6F6"/>
                </a:solidFill>
                <a:latin typeface="Open Sans Bold"/>
              </a:rPr>
              <a:t>2</a:t>
            </a:r>
          </a:p>
        </p:txBody>
      </p:sp>
      <p:sp>
        <p:nvSpPr>
          <p:cNvPr name="TextBox 23" id="23"/>
          <p:cNvSpPr txBox="true"/>
          <p:nvPr/>
        </p:nvSpPr>
        <p:spPr>
          <a:xfrm rot="0">
            <a:off x="8422074" y="4199743"/>
            <a:ext cx="376932" cy="887095"/>
          </a:xfrm>
          <a:prstGeom prst="rect">
            <a:avLst/>
          </a:prstGeom>
        </p:spPr>
        <p:txBody>
          <a:bodyPr anchor="t" rtlCol="false" tIns="0" lIns="0" bIns="0" rIns="0">
            <a:spAutoFit/>
          </a:bodyPr>
          <a:lstStyle/>
          <a:p>
            <a:pPr algn="ctr">
              <a:lnSpc>
                <a:spcPts val="7279"/>
              </a:lnSpc>
            </a:pPr>
            <a:r>
              <a:rPr lang="en-US" sz="5199">
                <a:solidFill>
                  <a:srgbClr val="F6F6F6"/>
                </a:solidFill>
                <a:latin typeface="Open Sans Bold"/>
              </a:rPr>
              <a:t>3</a:t>
            </a:r>
          </a:p>
        </p:txBody>
      </p:sp>
      <p:sp>
        <p:nvSpPr>
          <p:cNvPr name="TextBox 24" id="24"/>
          <p:cNvSpPr txBox="true"/>
          <p:nvPr/>
        </p:nvSpPr>
        <p:spPr>
          <a:xfrm rot="0">
            <a:off x="11689182" y="3874124"/>
            <a:ext cx="376932" cy="887095"/>
          </a:xfrm>
          <a:prstGeom prst="rect">
            <a:avLst/>
          </a:prstGeom>
        </p:spPr>
        <p:txBody>
          <a:bodyPr anchor="t" rtlCol="false" tIns="0" lIns="0" bIns="0" rIns="0">
            <a:spAutoFit/>
          </a:bodyPr>
          <a:lstStyle/>
          <a:p>
            <a:pPr algn="ctr">
              <a:lnSpc>
                <a:spcPts val="7279"/>
              </a:lnSpc>
            </a:pPr>
            <a:r>
              <a:rPr lang="en-US" sz="5199">
                <a:solidFill>
                  <a:srgbClr val="F6F6F6"/>
                </a:solidFill>
                <a:latin typeface="Open Sans Bold"/>
              </a:rPr>
              <a:t>4</a:t>
            </a:r>
          </a:p>
        </p:txBody>
      </p:sp>
      <p:sp>
        <p:nvSpPr>
          <p:cNvPr name="TextBox 25" id="25"/>
          <p:cNvSpPr txBox="true"/>
          <p:nvPr/>
        </p:nvSpPr>
        <p:spPr>
          <a:xfrm rot="0">
            <a:off x="14793236" y="4495018"/>
            <a:ext cx="376932" cy="887095"/>
          </a:xfrm>
          <a:prstGeom prst="rect">
            <a:avLst/>
          </a:prstGeom>
        </p:spPr>
        <p:txBody>
          <a:bodyPr anchor="t" rtlCol="false" tIns="0" lIns="0" bIns="0" rIns="0">
            <a:spAutoFit/>
          </a:bodyPr>
          <a:lstStyle/>
          <a:p>
            <a:pPr algn="ctr">
              <a:lnSpc>
                <a:spcPts val="7279"/>
              </a:lnSpc>
            </a:pPr>
            <a:r>
              <a:rPr lang="en-US" sz="5199">
                <a:solidFill>
                  <a:srgbClr val="F6F6F6"/>
                </a:solidFill>
                <a:latin typeface="Open Sans Bold"/>
              </a:rPr>
              <a:t>5</a:t>
            </a:r>
          </a:p>
        </p:txBody>
      </p:sp>
      <p:grpSp>
        <p:nvGrpSpPr>
          <p:cNvPr name="Group 26" id="26"/>
          <p:cNvGrpSpPr>
            <a:grpSpLocks noChangeAspect="true"/>
          </p:cNvGrpSpPr>
          <p:nvPr/>
        </p:nvGrpSpPr>
        <p:grpSpPr>
          <a:xfrm rot="0">
            <a:off x="16098097" y="4727106"/>
            <a:ext cx="848136" cy="570260"/>
            <a:chOff x="0" y="0"/>
            <a:chExt cx="1930400" cy="1297940"/>
          </a:xfrm>
        </p:grpSpPr>
        <p:sp>
          <p:nvSpPr>
            <p:cNvPr name="Freeform 27" id="2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003DA4"/>
            </a:solidFill>
          </p:spPr>
        </p:sp>
      </p:grpSp>
      <p:sp>
        <p:nvSpPr>
          <p:cNvPr name="TextBox 28" id="28"/>
          <p:cNvSpPr txBox="true"/>
          <p:nvPr/>
        </p:nvSpPr>
        <p:spPr>
          <a:xfrm rot="0">
            <a:off x="3940257" y="990600"/>
            <a:ext cx="3251852" cy="1690165"/>
          </a:xfrm>
          <a:prstGeom prst="rect">
            <a:avLst/>
          </a:prstGeom>
        </p:spPr>
        <p:txBody>
          <a:bodyPr anchor="t" rtlCol="false" tIns="0" lIns="0" bIns="0" rIns="0">
            <a:spAutoFit/>
          </a:bodyPr>
          <a:lstStyle/>
          <a:p>
            <a:pPr algn="ctr">
              <a:lnSpc>
                <a:spcPts val="3441"/>
              </a:lnSpc>
            </a:pPr>
            <a:r>
              <a:rPr lang="en-US" sz="2458">
                <a:solidFill>
                  <a:srgbClr val="000000"/>
                </a:solidFill>
                <a:latin typeface="Open Sans Bold"/>
              </a:rPr>
              <a:t>Suppression </a:t>
            </a:r>
          </a:p>
          <a:p>
            <a:pPr algn="ctr">
              <a:lnSpc>
                <a:spcPts val="3441"/>
              </a:lnSpc>
            </a:pPr>
            <a:r>
              <a:rPr lang="en-US" sz="2458">
                <a:solidFill>
                  <a:srgbClr val="000000"/>
                </a:solidFill>
                <a:latin typeface="Open Sans Bold"/>
              </a:rPr>
              <a:t>des doublons  et </a:t>
            </a:r>
          </a:p>
          <a:p>
            <a:pPr algn="ctr">
              <a:lnSpc>
                <a:spcPts val="3441"/>
              </a:lnSpc>
            </a:pPr>
            <a:r>
              <a:rPr lang="en-US" sz="2458">
                <a:solidFill>
                  <a:srgbClr val="000000"/>
                </a:solidFill>
                <a:latin typeface="Open Sans Bold"/>
              </a:rPr>
              <a:t>correction des noms </a:t>
            </a:r>
          </a:p>
          <a:p>
            <a:pPr algn="ctr">
              <a:lnSpc>
                <a:spcPts val="3441"/>
              </a:lnSpc>
              <a:spcBef>
                <a:spcPct val="0"/>
              </a:spcBef>
            </a:pPr>
            <a:r>
              <a:rPr lang="en-US" sz="2458">
                <a:solidFill>
                  <a:srgbClr val="000000"/>
                </a:solidFill>
                <a:latin typeface="Open Sans Bold"/>
              </a:rPr>
              <a:t>des villes </a:t>
            </a:r>
          </a:p>
        </p:txBody>
      </p:sp>
      <p:sp>
        <p:nvSpPr>
          <p:cNvPr name="TextBox 29" id="29"/>
          <p:cNvSpPr txBox="true"/>
          <p:nvPr/>
        </p:nvSpPr>
        <p:spPr>
          <a:xfrm rot="0">
            <a:off x="4061420" y="2722126"/>
            <a:ext cx="3430190" cy="613409"/>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Bold"/>
              </a:rPr>
              <a:t>geolocation</a:t>
            </a:r>
          </a:p>
        </p:txBody>
      </p:sp>
      <p:sp>
        <p:nvSpPr>
          <p:cNvPr name="TextBox 30" id="30"/>
          <p:cNvSpPr txBox="true"/>
          <p:nvPr/>
        </p:nvSpPr>
        <p:spPr>
          <a:xfrm rot="0">
            <a:off x="6596429" y="6535874"/>
            <a:ext cx="3814979" cy="878065"/>
          </a:xfrm>
          <a:prstGeom prst="rect">
            <a:avLst/>
          </a:prstGeom>
        </p:spPr>
        <p:txBody>
          <a:bodyPr anchor="t" rtlCol="false" tIns="0" lIns="0" bIns="0" rIns="0">
            <a:spAutoFit/>
          </a:bodyPr>
          <a:lstStyle/>
          <a:p>
            <a:pPr algn="ctr">
              <a:lnSpc>
                <a:spcPts val="3577"/>
              </a:lnSpc>
            </a:pPr>
            <a:r>
              <a:rPr lang="en-US" sz="2555">
                <a:solidFill>
                  <a:srgbClr val="000000"/>
                </a:solidFill>
                <a:latin typeface="Open Sans Bold"/>
              </a:rPr>
              <a:t>Merge des</a:t>
            </a:r>
          </a:p>
          <a:p>
            <a:pPr algn="ctr">
              <a:lnSpc>
                <a:spcPts val="3577"/>
              </a:lnSpc>
              <a:spcBef>
                <a:spcPct val="0"/>
              </a:spcBef>
            </a:pPr>
            <a:r>
              <a:rPr lang="en-US" sz="2555">
                <a:solidFill>
                  <a:srgbClr val="000000"/>
                </a:solidFill>
                <a:latin typeface="Open Sans Bold"/>
              </a:rPr>
              <a:t> Dataframe</a:t>
            </a:r>
          </a:p>
        </p:txBody>
      </p:sp>
      <p:sp>
        <p:nvSpPr>
          <p:cNvPr name="TextBox 31" id="31"/>
          <p:cNvSpPr txBox="true"/>
          <p:nvPr/>
        </p:nvSpPr>
        <p:spPr>
          <a:xfrm rot="0">
            <a:off x="9139238" y="5116160"/>
            <a:ext cx="9525" cy="613409"/>
          </a:xfrm>
          <a:prstGeom prst="rect">
            <a:avLst/>
          </a:prstGeom>
        </p:spPr>
        <p:txBody>
          <a:bodyPr anchor="t" rtlCol="false" tIns="0" lIns="0" bIns="0" rIns="0">
            <a:spAutoFit/>
          </a:bodyPr>
          <a:lstStyle/>
          <a:p>
            <a:pPr algn="ctr">
              <a:lnSpc>
                <a:spcPts val="5040"/>
              </a:lnSpc>
              <a:spcBef>
                <a:spcPct val="0"/>
              </a:spcBef>
            </a:pPr>
          </a:p>
        </p:txBody>
      </p:sp>
      <p:sp>
        <p:nvSpPr>
          <p:cNvPr name="TextBox 32" id="32"/>
          <p:cNvSpPr txBox="true"/>
          <p:nvPr/>
        </p:nvSpPr>
        <p:spPr>
          <a:xfrm rot="0">
            <a:off x="16135552" y="1429181"/>
            <a:ext cx="1785045" cy="1251584"/>
          </a:xfrm>
          <a:prstGeom prst="rect">
            <a:avLst/>
          </a:prstGeom>
        </p:spPr>
        <p:txBody>
          <a:bodyPr anchor="t" rtlCol="false" tIns="0" lIns="0" bIns="0" rIns="0">
            <a:spAutoFit/>
          </a:bodyPr>
          <a:lstStyle/>
          <a:p>
            <a:pPr algn="ctr">
              <a:lnSpc>
                <a:spcPts val="5040"/>
              </a:lnSpc>
            </a:pPr>
            <a:r>
              <a:rPr lang="en-US" sz="3600">
                <a:solidFill>
                  <a:srgbClr val="000000"/>
                </a:solidFill>
                <a:latin typeface="Open Sans Bold"/>
              </a:rPr>
              <a:t>Dataset</a:t>
            </a:r>
          </a:p>
          <a:p>
            <a:pPr algn="ctr">
              <a:lnSpc>
                <a:spcPts val="5040"/>
              </a:lnSpc>
            </a:pPr>
            <a:r>
              <a:rPr lang="en-US" sz="3600">
                <a:solidFill>
                  <a:srgbClr val="000000"/>
                </a:solidFill>
                <a:latin typeface="Open Sans Bold"/>
              </a:rPr>
              <a:t> final</a:t>
            </a:r>
          </a:p>
        </p:txBody>
      </p:sp>
      <p:sp>
        <p:nvSpPr>
          <p:cNvPr name="TextBox 33" id="33"/>
          <p:cNvSpPr txBox="true"/>
          <p:nvPr/>
        </p:nvSpPr>
        <p:spPr>
          <a:xfrm rot="0">
            <a:off x="724375" y="6667262"/>
            <a:ext cx="3337045" cy="1941196"/>
          </a:xfrm>
          <a:prstGeom prst="rect">
            <a:avLst/>
          </a:prstGeom>
        </p:spPr>
        <p:txBody>
          <a:bodyPr anchor="t" rtlCol="false" tIns="0" lIns="0" bIns="0" rIns="0">
            <a:spAutoFit/>
          </a:bodyPr>
          <a:lstStyle/>
          <a:p>
            <a:pPr algn="ctr">
              <a:lnSpc>
                <a:spcPts val="3119"/>
              </a:lnSpc>
              <a:spcBef>
                <a:spcPct val="0"/>
              </a:spcBef>
            </a:pPr>
            <a:r>
              <a:rPr lang="en-US" sz="2399" spc="-47">
                <a:solidFill>
                  <a:srgbClr val="000000"/>
                </a:solidFill>
                <a:latin typeface="Open Sans Bold"/>
              </a:rPr>
              <a:t>traitement des </a:t>
            </a:r>
            <a:r>
              <a:rPr lang="en-US" sz="2399" spc="-47">
                <a:solidFill>
                  <a:srgbClr val="000000"/>
                </a:solidFill>
                <a:latin typeface="Open Sans Bold"/>
              </a:rPr>
              <a:t>Valeurs </a:t>
            </a:r>
          </a:p>
          <a:p>
            <a:pPr algn="ctr">
              <a:lnSpc>
                <a:spcPts val="3119"/>
              </a:lnSpc>
              <a:spcBef>
                <a:spcPct val="0"/>
              </a:spcBef>
            </a:pPr>
            <a:r>
              <a:rPr lang="en-US" sz="2399" spc="-47">
                <a:solidFill>
                  <a:srgbClr val="000000"/>
                </a:solidFill>
                <a:latin typeface="Open Sans Bold"/>
              </a:rPr>
              <a:t>manquantes de </a:t>
            </a:r>
          </a:p>
          <a:p>
            <a:pPr algn="ctr">
              <a:lnSpc>
                <a:spcPts val="3119"/>
              </a:lnSpc>
              <a:spcBef>
                <a:spcPct val="0"/>
              </a:spcBef>
            </a:pPr>
            <a:r>
              <a:rPr lang="en-US" sz="2399" spc="-47">
                <a:solidFill>
                  <a:srgbClr val="000000"/>
                </a:solidFill>
                <a:latin typeface="Open Sans Bold"/>
              </a:rPr>
              <a:t>orders et </a:t>
            </a:r>
          </a:p>
          <a:p>
            <a:pPr algn="ctr">
              <a:lnSpc>
                <a:spcPts val="3119"/>
              </a:lnSpc>
              <a:spcBef>
                <a:spcPct val="0"/>
              </a:spcBef>
            </a:pPr>
            <a:r>
              <a:rPr lang="en-US" sz="2399" spc="-47">
                <a:solidFill>
                  <a:srgbClr val="000000"/>
                </a:solidFill>
                <a:latin typeface="Open Sans Bold"/>
              </a:rPr>
              <a:t>order_review</a:t>
            </a:r>
          </a:p>
        </p:txBody>
      </p:sp>
      <p:sp>
        <p:nvSpPr>
          <p:cNvPr name="TextBox 34" id="34"/>
          <p:cNvSpPr txBox="true"/>
          <p:nvPr/>
        </p:nvSpPr>
        <p:spPr>
          <a:xfrm rot="0">
            <a:off x="13166431" y="6667262"/>
            <a:ext cx="4007474" cy="1160145"/>
          </a:xfrm>
          <a:prstGeom prst="rect">
            <a:avLst/>
          </a:prstGeom>
        </p:spPr>
        <p:txBody>
          <a:bodyPr anchor="t" rtlCol="false" tIns="0" lIns="0" bIns="0" rIns="0">
            <a:spAutoFit/>
          </a:bodyPr>
          <a:lstStyle/>
          <a:p>
            <a:pPr algn="ctr">
              <a:lnSpc>
                <a:spcPts val="3120"/>
              </a:lnSpc>
              <a:spcBef>
                <a:spcPct val="0"/>
              </a:spcBef>
            </a:pPr>
            <a:r>
              <a:rPr lang="en-US" sz="2400" spc="-48">
                <a:solidFill>
                  <a:srgbClr val="000000"/>
                </a:solidFill>
                <a:latin typeface="Open Sans Extra Bold"/>
              </a:rPr>
              <a:t>Sélection</a:t>
            </a:r>
          </a:p>
          <a:p>
            <a:pPr algn="ctr">
              <a:lnSpc>
                <a:spcPts val="3120"/>
              </a:lnSpc>
              <a:spcBef>
                <a:spcPct val="0"/>
              </a:spcBef>
            </a:pPr>
            <a:r>
              <a:rPr lang="en-US" sz="2400" spc="-48">
                <a:solidFill>
                  <a:srgbClr val="000000"/>
                </a:solidFill>
                <a:latin typeface="Open Sans Extra Bold"/>
              </a:rPr>
              <a:t> des variables pertinentes </a:t>
            </a:r>
          </a:p>
          <a:p>
            <a:pPr algn="ctr">
              <a:lnSpc>
                <a:spcPts val="3120"/>
              </a:lnSpc>
              <a:spcBef>
                <a:spcPct val="0"/>
              </a:spcBef>
            </a:pPr>
            <a:r>
              <a:rPr lang="en-US" sz="2400" spc="-48">
                <a:solidFill>
                  <a:srgbClr val="000000"/>
                </a:solidFill>
                <a:latin typeface="Open Sans Extra Bold"/>
              </a:rPr>
              <a:t>("Feature selection") </a:t>
            </a:r>
          </a:p>
        </p:txBody>
      </p:sp>
      <p:sp>
        <p:nvSpPr>
          <p:cNvPr name="TextBox 35" id="35"/>
          <p:cNvSpPr txBox="true"/>
          <p:nvPr/>
        </p:nvSpPr>
        <p:spPr>
          <a:xfrm rot="0">
            <a:off x="9968546" y="1476806"/>
            <a:ext cx="4195136" cy="1779402"/>
          </a:xfrm>
          <a:prstGeom prst="rect">
            <a:avLst/>
          </a:prstGeom>
        </p:spPr>
        <p:txBody>
          <a:bodyPr anchor="t" rtlCol="false" tIns="0" lIns="0" bIns="0" rIns="0">
            <a:spAutoFit/>
          </a:bodyPr>
          <a:lstStyle/>
          <a:p>
            <a:pPr algn="just">
              <a:lnSpc>
                <a:spcPts val="2866"/>
              </a:lnSpc>
            </a:pPr>
            <a:r>
              <a:rPr lang="en-US" sz="2204" spc="-44">
                <a:solidFill>
                  <a:srgbClr val="000000"/>
                </a:solidFill>
                <a:latin typeface="Open Sans Bold"/>
              </a:rPr>
              <a:t>Appliquer un filtre pour conserver juste les clients dont les commandes ont été livrées</a:t>
            </a:r>
          </a:p>
          <a:p>
            <a:pPr algn="just">
              <a:lnSpc>
                <a:spcPts val="2866"/>
              </a:lnSpc>
            </a:pPr>
            <a:r>
              <a:rPr lang="en-US" sz="2204" spc="-44">
                <a:solidFill>
                  <a:srgbClr val="000000"/>
                </a:solidFill>
                <a:latin typeface="Open Sans Bold"/>
              </a:rPr>
              <a:t>Conversion des colonnes avec des dates en to_datetime</a:t>
            </a:r>
          </a:p>
        </p:txBody>
      </p:sp>
      <p:sp>
        <p:nvSpPr>
          <p:cNvPr name="TextBox 36" id="36"/>
          <p:cNvSpPr txBox="true"/>
          <p:nvPr/>
        </p:nvSpPr>
        <p:spPr>
          <a:xfrm rot="0">
            <a:off x="724375" y="235585"/>
            <a:ext cx="6235218" cy="688340"/>
          </a:xfrm>
          <a:prstGeom prst="rect">
            <a:avLst/>
          </a:prstGeom>
        </p:spPr>
        <p:txBody>
          <a:bodyPr anchor="t" rtlCol="false" tIns="0" lIns="0" bIns="0" rIns="0">
            <a:spAutoFit/>
          </a:bodyPr>
          <a:lstStyle/>
          <a:p>
            <a:pPr algn="ctr">
              <a:lnSpc>
                <a:spcPts val="5589"/>
              </a:lnSpc>
              <a:spcBef>
                <a:spcPct val="0"/>
              </a:spcBef>
            </a:pPr>
            <a:r>
              <a:rPr lang="en-US" sz="4299" spc="-85">
                <a:solidFill>
                  <a:srgbClr val="000000"/>
                </a:solidFill>
                <a:latin typeface="Fira Sans Medium"/>
              </a:rPr>
              <a:t>2- Nettoyage des données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011808" y="-4473524"/>
            <a:ext cx="4963124" cy="5502224"/>
            <a:chOff x="0" y="0"/>
            <a:chExt cx="4845749" cy="5372100"/>
          </a:xfrm>
        </p:grpSpPr>
        <p:sp>
          <p:nvSpPr>
            <p:cNvPr name="Freeform 3" id="3"/>
            <p:cNvSpPr/>
            <p:nvPr/>
          </p:nvSpPr>
          <p:spPr>
            <a:xfrm>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86C7ED"/>
            </a:solidFill>
          </p:spPr>
        </p:sp>
      </p:grpSp>
      <p:grpSp>
        <p:nvGrpSpPr>
          <p:cNvPr name="Group 4" id="4"/>
          <p:cNvGrpSpPr/>
          <p:nvPr/>
        </p:nvGrpSpPr>
        <p:grpSpPr>
          <a:xfrm rot="-10800000">
            <a:off x="-1405194" y="-3866040"/>
            <a:ext cx="18492627" cy="5502224"/>
            <a:chOff x="0" y="0"/>
            <a:chExt cx="18055289" cy="5372100"/>
          </a:xfrm>
        </p:grpSpPr>
        <p:sp>
          <p:nvSpPr>
            <p:cNvPr name="Freeform 5" id="5"/>
            <p:cNvSpPr/>
            <p:nvPr/>
          </p:nvSpPr>
          <p:spPr>
            <a:xfrm>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pic>
        <p:nvPicPr>
          <p:cNvPr name="Picture 6" id="6"/>
          <p:cNvPicPr>
            <a:picLocks noChangeAspect="true"/>
          </p:cNvPicPr>
          <p:nvPr/>
        </p:nvPicPr>
        <p:blipFill>
          <a:blip r:embed="rId2"/>
          <a:srcRect l="0" t="0" r="0" b="0"/>
          <a:stretch>
            <a:fillRect/>
          </a:stretch>
        </p:blipFill>
        <p:spPr>
          <a:xfrm flipH="false" flipV="false" rot="0">
            <a:off x="581775" y="2140549"/>
            <a:ext cx="11885304" cy="5761384"/>
          </a:xfrm>
          <a:prstGeom prst="rect">
            <a:avLst/>
          </a:prstGeom>
        </p:spPr>
      </p:pic>
      <p:sp>
        <p:nvSpPr>
          <p:cNvPr name="TextBox 7" id="7"/>
          <p:cNvSpPr txBox="true"/>
          <p:nvPr/>
        </p:nvSpPr>
        <p:spPr>
          <a:xfrm rot="0">
            <a:off x="581775" y="266700"/>
            <a:ext cx="9880876" cy="762000"/>
          </a:xfrm>
          <a:prstGeom prst="rect">
            <a:avLst/>
          </a:prstGeom>
        </p:spPr>
        <p:txBody>
          <a:bodyPr anchor="t" rtlCol="false" tIns="0" lIns="0" bIns="0" rIns="0">
            <a:spAutoFit/>
          </a:bodyPr>
          <a:lstStyle/>
          <a:p>
            <a:pPr marL="0" indent="0" lvl="0">
              <a:lnSpc>
                <a:spcPts val="6299"/>
              </a:lnSpc>
              <a:spcBef>
                <a:spcPct val="0"/>
              </a:spcBef>
            </a:pPr>
            <a:r>
              <a:rPr lang="en-US" sz="4499">
                <a:solidFill>
                  <a:srgbClr val="FFFFFF"/>
                </a:solidFill>
                <a:latin typeface="Fira Sans Medium"/>
              </a:rPr>
              <a:t>3-</a:t>
            </a:r>
            <a:r>
              <a:rPr lang="en-US" sz="4499">
                <a:solidFill>
                  <a:srgbClr val="FFFFFF"/>
                </a:solidFill>
                <a:latin typeface="Fira Sans Medium"/>
              </a:rPr>
              <a:t> Analyse des données</a:t>
            </a:r>
          </a:p>
        </p:txBody>
      </p:sp>
      <p:sp>
        <p:nvSpPr>
          <p:cNvPr name="TextBox 8" id="8"/>
          <p:cNvSpPr txBox="true"/>
          <p:nvPr/>
        </p:nvSpPr>
        <p:spPr>
          <a:xfrm rot="0">
            <a:off x="12467079" y="2646948"/>
            <a:ext cx="4559559" cy="5651239"/>
          </a:xfrm>
          <a:prstGeom prst="rect">
            <a:avLst/>
          </a:prstGeom>
        </p:spPr>
        <p:txBody>
          <a:bodyPr anchor="t" rtlCol="false" tIns="0" lIns="0" bIns="0" rIns="0">
            <a:spAutoFit/>
          </a:bodyPr>
          <a:lstStyle/>
          <a:p>
            <a:pPr algn="ctr">
              <a:lnSpc>
                <a:spcPts val="4053"/>
              </a:lnSpc>
              <a:spcBef>
                <a:spcPct val="0"/>
              </a:spcBef>
            </a:pPr>
            <a:r>
              <a:rPr lang="en-US" sz="3117" spc="-62">
                <a:solidFill>
                  <a:srgbClr val="000000"/>
                </a:solidFill>
                <a:latin typeface="Fira Sans Medium"/>
              </a:rPr>
              <a:t>- On remarque une hausse des commandes (pic) autour de Novembre / Décembre 2017 </a:t>
            </a:r>
          </a:p>
          <a:p>
            <a:pPr algn="ctr">
              <a:lnSpc>
                <a:spcPts val="4053"/>
              </a:lnSpc>
              <a:spcBef>
                <a:spcPct val="0"/>
              </a:spcBef>
            </a:pPr>
            <a:r>
              <a:rPr lang="en-US" sz="3117" spc="-62">
                <a:solidFill>
                  <a:srgbClr val="000000"/>
                </a:solidFill>
                <a:latin typeface="Fira Sans Medium"/>
              </a:rPr>
              <a:t>(ce qui peut être un pic correspondant aux cadeaux de fin d'année) </a:t>
            </a:r>
          </a:p>
          <a:p>
            <a:pPr algn="ctr">
              <a:lnSpc>
                <a:spcPts val="4053"/>
              </a:lnSpc>
              <a:spcBef>
                <a:spcPct val="0"/>
              </a:spcBef>
            </a:pPr>
            <a:r>
              <a:rPr lang="en-US" sz="3117" spc="-62">
                <a:solidFill>
                  <a:srgbClr val="000000"/>
                </a:solidFill>
                <a:latin typeface="Fira Sans Medium"/>
              </a:rPr>
              <a:t>ainsi qu'un plateau sans commandes entre Octobre 2016 et Janvier 2017.</a:t>
            </a:r>
          </a:p>
        </p:txBody>
      </p:sp>
      <p:sp>
        <p:nvSpPr>
          <p:cNvPr name="TextBox 9" id="9"/>
          <p:cNvSpPr txBox="true"/>
          <p:nvPr/>
        </p:nvSpPr>
        <p:spPr>
          <a:xfrm rot="0">
            <a:off x="17852862" y="9464131"/>
            <a:ext cx="190500"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011808" y="-4473524"/>
            <a:ext cx="4963124" cy="5502224"/>
            <a:chOff x="0" y="0"/>
            <a:chExt cx="4845749" cy="5372100"/>
          </a:xfrm>
        </p:grpSpPr>
        <p:sp>
          <p:nvSpPr>
            <p:cNvPr name="Freeform 3" id="3"/>
            <p:cNvSpPr/>
            <p:nvPr/>
          </p:nvSpPr>
          <p:spPr>
            <a:xfrm>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86C7ED"/>
            </a:solidFill>
          </p:spPr>
        </p:sp>
      </p:grpSp>
      <p:grpSp>
        <p:nvGrpSpPr>
          <p:cNvPr name="Group 4" id="4"/>
          <p:cNvGrpSpPr/>
          <p:nvPr/>
        </p:nvGrpSpPr>
        <p:grpSpPr>
          <a:xfrm rot="-10800000">
            <a:off x="-1405194" y="-3866040"/>
            <a:ext cx="18492627" cy="5502224"/>
            <a:chOff x="0" y="0"/>
            <a:chExt cx="18055289" cy="5372100"/>
          </a:xfrm>
        </p:grpSpPr>
        <p:sp>
          <p:nvSpPr>
            <p:cNvPr name="Freeform 5" id="5"/>
            <p:cNvSpPr/>
            <p:nvPr/>
          </p:nvSpPr>
          <p:spPr>
            <a:xfrm>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pic>
        <p:nvPicPr>
          <p:cNvPr name="Picture 6" id="6"/>
          <p:cNvPicPr>
            <a:picLocks noChangeAspect="true"/>
          </p:cNvPicPr>
          <p:nvPr/>
        </p:nvPicPr>
        <p:blipFill>
          <a:blip r:embed="rId2"/>
          <a:srcRect l="0" t="0" r="0" b="0"/>
          <a:stretch>
            <a:fillRect/>
          </a:stretch>
        </p:blipFill>
        <p:spPr>
          <a:xfrm flipH="false" flipV="false" rot="0">
            <a:off x="861103" y="2074418"/>
            <a:ext cx="5965240" cy="412129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6826343" y="2128908"/>
            <a:ext cx="5573319" cy="3935359"/>
          </a:xfrm>
          <a:prstGeom prst="rect">
            <a:avLst/>
          </a:prstGeom>
        </p:spPr>
      </p:pic>
      <p:pic>
        <p:nvPicPr>
          <p:cNvPr name="Picture 8" id="8"/>
          <p:cNvPicPr>
            <a:picLocks noChangeAspect="true"/>
          </p:cNvPicPr>
          <p:nvPr/>
        </p:nvPicPr>
        <p:blipFill>
          <a:blip r:embed="rId4"/>
          <a:srcRect l="4571" t="0" r="0" b="0"/>
          <a:stretch>
            <a:fillRect/>
          </a:stretch>
        </p:blipFill>
        <p:spPr>
          <a:xfrm flipH="false" flipV="false" rot="0">
            <a:off x="12399662" y="2168441"/>
            <a:ext cx="5242261" cy="3895827"/>
          </a:xfrm>
          <a:prstGeom prst="rect">
            <a:avLst/>
          </a:prstGeom>
        </p:spPr>
      </p:pic>
      <p:sp>
        <p:nvSpPr>
          <p:cNvPr name="TextBox 9" id="9"/>
          <p:cNvSpPr txBox="true"/>
          <p:nvPr/>
        </p:nvSpPr>
        <p:spPr>
          <a:xfrm rot="0">
            <a:off x="581775" y="266700"/>
            <a:ext cx="9880876" cy="762000"/>
          </a:xfrm>
          <a:prstGeom prst="rect">
            <a:avLst/>
          </a:prstGeom>
        </p:spPr>
        <p:txBody>
          <a:bodyPr anchor="t" rtlCol="false" tIns="0" lIns="0" bIns="0" rIns="0">
            <a:spAutoFit/>
          </a:bodyPr>
          <a:lstStyle/>
          <a:p>
            <a:pPr marL="0" indent="0" lvl="0">
              <a:lnSpc>
                <a:spcPts val="6299"/>
              </a:lnSpc>
              <a:spcBef>
                <a:spcPct val="0"/>
              </a:spcBef>
            </a:pPr>
            <a:r>
              <a:rPr lang="en-US" sz="4499">
                <a:solidFill>
                  <a:srgbClr val="FFFFFF"/>
                </a:solidFill>
                <a:latin typeface="Fira Sans Medium"/>
              </a:rPr>
              <a:t>Répartition des commandes </a:t>
            </a:r>
          </a:p>
        </p:txBody>
      </p:sp>
      <p:sp>
        <p:nvSpPr>
          <p:cNvPr name="TextBox 10" id="10"/>
          <p:cNvSpPr txBox="true"/>
          <p:nvPr/>
        </p:nvSpPr>
        <p:spPr>
          <a:xfrm rot="0">
            <a:off x="1673915" y="6896590"/>
            <a:ext cx="14819455"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  On remarque qu'il y a plus des commandes pendant les mois : Aout/Juillet/ Mai et Mars</a:t>
            </a:r>
          </a:p>
        </p:txBody>
      </p:sp>
      <p:sp>
        <p:nvSpPr>
          <p:cNvPr name="TextBox 11" id="11"/>
          <p:cNvSpPr txBox="true"/>
          <p:nvPr/>
        </p:nvSpPr>
        <p:spPr>
          <a:xfrm rot="0">
            <a:off x="2495890" y="7809425"/>
            <a:ext cx="13296220"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  et au début de la semaine il y a plus des commandes que la fin de la semaine .</a:t>
            </a:r>
          </a:p>
        </p:txBody>
      </p:sp>
      <p:sp>
        <p:nvSpPr>
          <p:cNvPr name="TextBox 12" id="12"/>
          <p:cNvSpPr txBox="true"/>
          <p:nvPr/>
        </p:nvSpPr>
        <p:spPr>
          <a:xfrm rot="0">
            <a:off x="2544731" y="8466650"/>
            <a:ext cx="13590815"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et a </a:t>
            </a:r>
            <a:r>
              <a:rPr lang="en-US" sz="3000" spc="-60">
                <a:solidFill>
                  <a:srgbClr val="000000"/>
                </a:solidFill>
                <a:latin typeface="Fira Sans Medium"/>
              </a:rPr>
              <a:t> partir de 10h jusqu'à 23h il y a une augmentation de nombre des commandes</a:t>
            </a:r>
          </a:p>
        </p:txBody>
      </p:sp>
      <p:sp>
        <p:nvSpPr>
          <p:cNvPr name="TextBox 13" id="13"/>
          <p:cNvSpPr txBox="true"/>
          <p:nvPr/>
        </p:nvSpPr>
        <p:spPr>
          <a:xfrm rot="0">
            <a:off x="10846516" y="9457250"/>
            <a:ext cx="13590815"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011808" y="-4473524"/>
            <a:ext cx="4963124" cy="5502224"/>
            <a:chOff x="0" y="0"/>
            <a:chExt cx="4845749" cy="5372100"/>
          </a:xfrm>
        </p:grpSpPr>
        <p:sp>
          <p:nvSpPr>
            <p:cNvPr name="Freeform 3" id="3"/>
            <p:cNvSpPr/>
            <p:nvPr/>
          </p:nvSpPr>
          <p:spPr>
            <a:xfrm>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86C7ED"/>
            </a:solidFill>
          </p:spPr>
        </p:sp>
      </p:grpSp>
      <p:grpSp>
        <p:nvGrpSpPr>
          <p:cNvPr name="Group 4" id="4"/>
          <p:cNvGrpSpPr/>
          <p:nvPr/>
        </p:nvGrpSpPr>
        <p:grpSpPr>
          <a:xfrm rot="-10800000">
            <a:off x="-1405194" y="-3866040"/>
            <a:ext cx="18492627" cy="5502224"/>
            <a:chOff x="0" y="0"/>
            <a:chExt cx="18055289" cy="5372100"/>
          </a:xfrm>
        </p:grpSpPr>
        <p:sp>
          <p:nvSpPr>
            <p:cNvPr name="Freeform 5" id="5"/>
            <p:cNvSpPr/>
            <p:nvPr/>
          </p:nvSpPr>
          <p:spPr>
            <a:xfrm>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pic>
        <p:nvPicPr>
          <p:cNvPr name="Picture 6" id="6"/>
          <p:cNvPicPr>
            <a:picLocks noChangeAspect="true"/>
          </p:cNvPicPr>
          <p:nvPr/>
        </p:nvPicPr>
        <p:blipFill>
          <a:blip r:embed="rId2"/>
          <a:srcRect l="0" t="0" r="0" b="0"/>
          <a:stretch>
            <a:fillRect/>
          </a:stretch>
        </p:blipFill>
        <p:spPr>
          <a:xfrm flipH="false" flipV="false" rot="0">
            <a:off x="853425" y="2066808"/>
            <a:ext cx="9590263" cy="6686678"/>
          </a:xfrm>
          <a:prstGeom prst="rect">
            <a:avLst/>
          </a:prstGeom>
        </p:spPr>
      </p:pic>
      <p:sp>
        <p:nvSpPr>
          <p:cNvPr name="TextBox 7" id="7"/>
          <p:cNvSpPr txBox="true"/>
          <p:nvPr/>
        </p:nvSpPr>
        <p:spPr>
          <a:xfrm rot="0">
            <a:off x="581775" y="266700"/>
            <a:ext cx="14852913" cy="762000"/>
          </a:xfrm>
          <a:prstGeom prst="rect">
            <a:avLst/>
          </a:prstGeom>
        </p:spPr>
        <p:txBody>
          <a:bodyPr anchor="t" rtlCol="false" tIns="0" lIns="0" bIns="0" rIns="0">
            <a:spAutoFit/>
          </a:bodyPr>
          <a:lstStyle/>
          <a:p>
            <a:pPr marL="0" indent="0" lvl="0">
              <a:lnSpc>
                <a:spcPts val="6299"/>
              </a:lnSpc>
              <a:spcBef>
                <a:spcPct val="0"/>
              </a:spcBef>
            </a:pPr>
            <a:r>
              <a:rPr lang="en-US" sz="4499">
                <a:solidFill>
                  <a:srgbClr val="FFFFFF"/>
                </a:solidFill>
                <a:latin typeface="Fira Sans Medium"/>
              </a:rPr>
              <a:t>Distribution du Chiffre d'affaire sur les mois de l'année</a:t>
            </a:r>
          </a:p>
        </p:txBody>
      </p:sp>
      <p:sp>
        <p:nvSpPr>
          <p:cNvPr name="TextBox 8" id="8"/>
          <p:cNvSpPr txBox="true"/>
          <p:nvPr/>
        </p:nvSpPr>
        <p:spPr>
          <a:xfrm rot="0">
            <a:off x="11307977" y="3703386"/>
            <a:ext cx="4915971" cy="2332313"/>
          </a:xfrm>
          <a:prstGeom prst="rect">
            <a:avLst/>
          </a:prstGeom>
        </p:spPr>
        <p:txBody>
          <a:bodyPr anchor="t" rtlCol="false" tIns="0" lIns="0" bIns="0" rIns="0">
            <a:spAutoFit/>
          </a:bodyPr>
          <a:lstStyle/>
          <a:p>
            <a:pPr algn="ctr">
              <a:lnSpc>
                <a:spcPts val="4604"/>
              </a:lnSpc>
              <a:spcBef>
                <a:spcPct val="0"/>
              </a:spcBef>
            </a:pPr>
            <a:r>
              <a:rPr lang="en-US" sz="3542" spc="-70">
                <a:solidFill>
                  <a:srgbClr val="000000"/>
                </a:solidFill>
                <a:latin typeface="Fira Sans Medium"/>
              </a:rPr>
              <a:t>Les médianes et </a:t>
            </a:r>
          </a:p>
          <a:p>
            <a:pPr algn="ctr">
              <a:lnSpc>
                <a:spcPts val="4604"/>
              </a:lnSpc>
              <a:spcBef>
                <a:spcPct val="0"/>
              </a:spcBef>
            </a:pPr>
            <a:r>
              <a:rPr lang="en-US" sz="3542" spc="-70">
                <a:solidFill>
                  <a:srgbClr val="000000"/>
                </a:solidFill>
                <a:latin typeface="Fira Sans Medium"/>
              </a:rPr>
              <a:t>variances restent très </a:t>
            </a:r>
          </a:p>
          <a:p>
            <a:pPr algn="ctr">
              <a:lnSpc>
                <a:spcPts val="4604"/>
              </a:lnSpc>
              <a:spcBef>
                <a:spcPct val="0"/>
              </a:spcBef>
            </a:pPr>
            <a:r>
              <a:rPr lang="en-US" sz="3542" spc="-70">
                <a:solidFill>
                  <a:srgbClr val="000000"/>
                </a:solidFill>
                <a:latin typeface="Fira Sans Medium"/>
              </a:rPr>
              <a:t>proche sur les différents </a:t>
            </a:r>
          </a:p>
          <a:p>
            <a:pPr algn="ctr">
              <a:lnSpc>
                <a:spcPts val="4604"/>
              </a:lnSpc>
              <a:spcBef>
                <a:spcPct val="0"/>
              </a:spcBef>
            </a:pPr>
            <a:r>
              <a:rPr lang="en-US" sz="3542" spc="-70">
                <a:solidFill>
                  <a:srgbClr val="000000"/>
                </a:solidFill>
                <a:latin typeface="Fira Sans Medium"/>
              </a:rPr>
              <a:t>mois de l'année</a:t>
            </a:r>
          </a:p>
        </p:txBody>
      </p:sp>
      <p:sp>
        <p:nvSpPr>
          <p:cNvPr name="TextBox 9" id="9"/>
          <p:cNvSpPr txBox="true"/>
          <p:nvPr/>
        </p:nvSpPr>
        <p:spPr>
          <a:xfrm rot="0">
            <a:off x="17821161" y="9416079"/>
            <a:ext cx="166517"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011808" y="-4473524"/>
            <a:ext cx="4963124" cy="5502224"/>
            <a:chOff x="0" y="0"/>
            <a:chExt cx="4845749" cy="5372100"/>
          </a:xfrm>
        </p:grpSpPr>
        <p:sp>
          <p:nvSpPr>
            <p:cNvPr name="Freeform 3" id="3"/>
            <p:cNvSpPr/>
            <p:nvPr/>
          </p:nvSpPr>
          <p:spPr>
            <a:xfrm>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86C7ED"/>
            </a:solidFill>
          </p:spPr>
        </p:sp>
      </p:grpSp>
      <p:grpSp>
        <p:nvGrpSpPr>
          <p:cNvPr name="Group 4" id="4"/>
          <p:cNvGrpSpPr/>
          <p:nvPr/>
        </p:nvGrpSpPr>
        <p:grpSpPr>
          <a:xfrm rot="-10800000">
            <a:off x="-1405194" y="-3866040"/>
            <a:ext cx="18492627" cy="5502224"/>
            <a:chOff x="0" y="0"/>
            <a:chExt cx="18055289" cy="5372100"/>
          </a:xfrm>
        </p:grpSpPr>
        <p:sp>
          <p:nvSpPr>
            <p:cNvPr name="Freeform 5" id="5"/>
            <p:cNvSpPr/>
            <p:nvPr/>
          </p:nvSpPr>
          <p:spPr>
            <a:xfrm>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pic>
        <p:nvPicPr>
          <p:cNvPr name="Picture 6" id="6"/>
          <p:cNvPicPr>
            <a:picLocks noChangeAspect="true"/>
          </p:cNvPicPr>
          <p:nvPr/>
        </p:nvPicPr>
        <p:blipFill>
          <a:blip r:embed="rId2"/>
          <a:srcRect l="0" t="0" r="0" b="0"/>
          <a:stretch>
            <a:fillRect/>
          </a:stretch>
        </p:blipFill>
        <p:spPr>
          <a:xfrm flipH="false" flipV="false" rot="0">
            <a:off x="1185972" y="2034041"/>
            <a:ext cx="7630492" cy="6218918"/>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8816464" y="2034041"/>
            <a:ext cx="9102314" cy="5616051"/>
          </a:xfrm>
          <a:prstGeom prst="rect">
            <a:avLst/>
          </a:prstGeom>
        </p:spPr>
      </p:pic>
      <p:sp>
        <p:nvSpPr>
          <p:cNvPr name="TextBox 8" id="8"/>
          <p:cNvSpPr txBox="true"/>
          <p:nvPr/>
        </p:nvSpPr>
        <p:spPr>
          <a:xfrm rot="0">
            <a:off x="414663" y="266700"/>
            <a:ext cx="14852913" cy="762000"/>
          </a:xfrm>
          <a:prstGeom prst="rect">
            <a:avLst/>
          </a:prstGeom>
        </p:spPr>
        <p:txBody>
          <a:bodyPr anchor="t" rtlCol="false" tIns="0" lIns="0" bIns="0" rIns="0">
            <a:spAutoFit/>
          </a:bodyPr>
          <a:lstStyle/>
          <a:p>
            <a:pPr marL="0" indent="0" lvl="0">
              <a:lnSpc>
                <a:spcPts val="6299"/>
              </a:lnSpc>
              <a:spcBef>
                <a:spcPct val="0"/>
              </a:spcBef>
            </a:pPr>
            <a:r>
              <a:rPr lang="en-US" sz="4499">
                <a:solidFill>
                  <a:srgbClr val="FFFFFF"/>
                </a:solidFill>
                <a:latin typeface="Fira Sans Medium"/>
              </a:rPr>
              <a:t>Les moyens de paiement utilisés et les avis des clients</a:t>
            </a:r>
          </a:p>
        </p:txBody>
      </p:sp>
      <p:sp>
        <p:nvSpPr>
          <p:cNvPr name="TextBox 9" id="9"/>
          <p:cNvSpPr txBox="true"/>
          <p:nvPr/>
        </p:nvSpPr>
        <p:spPr>
          <a:xfrm rot="0">
            <a:off x="1185972" y="8267700"/>
            <a:ext cx="5277100" cy="9906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Une grande partie des clients </a:t>
            </a:r>
          </a:p>
          <a:p>
            <a:pPr algn="ctr">
              <a:lnSpc>
                <a:spcPts val="3900"/>
              </a:lnSpc>
              <a:spcBef>
                <a:spcPct val="0"/>
              </a:spcBef>
            </a:pPr>
            <a:r>
              <a:rPr lang="en-US" sz="3000" spc="-60">
                <a:solidFill>
                  <a:srgbClr val="000000"/>
                </a:solidFill>
                <a:latin typeface="Fira Sans Medium"/>
              </a:rPr>
              <a:t>paient par carte de crédit</a:t>
            </a:r>
          </a:p>
        </p:txBody>
      </p:sp>
      <p:sp>
        <p:nvSpPr>
          <p:cNvPr name="TextBox 10" id="10"/>
          <p:cNvSpPr txBox="true"/>
          <p:nvPr/>
        </p:nvSpPr>
        <p:spPr>
          <a:xfrm rot="0">
            <a:off x="10677207" y="8214859"/>
            <a:ext cx="4590370" cy="9906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la majorité d</a:t>
            </a:r>
            <a:r>
              <a:rPr lang="en-US" sz="3000" spc="-60">
                <a:solidFill>
                  <a:srgbClr val="000000"/>
                </a:solidFill>
                <a:latin typeface="Fira Sans Medium"/>
              </a:rPr>
              <a:t>es clients sont </a:t>
            </a:r>
          </a:p>
          <a:p>
            <a:pPr algn="ctr">
              <a:lnSpc>
                <a:spcPts val="3900"/>
              </a:lnSpc>
              <a:spcBef>
                <a:spcPct val="0"/>
              </a:spcBef>
            </a:pPr>
            <a:r>
              <a:rPr lang="en-US" sz="3000" spc="-60">
                <a:solidFill>
                  <a:srgbClr val="000000"/>
                </a:solidFill>
                <a:latin typeface="Fira Sans Medium"/>
              </a:rPr>
              <a:t>satisfaits</a:t>
            </a:r>
          </a:p>
        </p:txBody>
      </p:sp>
      <p:sp>
        <p:nvSpPr>
          <p:cNvPr name="TextBox 11" id="11"/>
          <p:cNvSpPr txBox="true"/>
          <p:nvPr/>
        </p:nvSpPr>
        <p:spPr>
          <a:xfrm rot="0">
            <a:off x="17601160" y="9472031"/>
            <a:ext cx="208444"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052064"/>
            <a:ext cx="18288000" cy="234936"/>
          </a:xfrm>
          <a:prstGeom prst="rect">
            <a:avLst/>
          </a:prstGeom>
          <a:solidFill>
            <a:srgbClr val="1836B2"/>
          </a:solidFill>
        </p:spPr>
      </p:sp>
      <p:grpSp>
        <p:nvGrpSpPr>
          <p:cNvPr name="Group 3" id="3"/>
          <p:cNvGrpSpPr/>
          <p:nvPr/>
        </p:nvGrpSpPr>
        <p:grpSpPr>
          <a:xfrm rot="0">
            <a:off x="1217432" y="1028700"/>
            <a:ext cx="2939039" cy="2606120"/>
            <a:chOff x="0" y="0"/>
            <a:chExt cx="3918719" cy="3474827"/>
          </a:xfrm>
        </p:grpSpPr>
        <p:sp>
          <p:nvSpPr>
            <p:cNvPr name="TextBox 4" id="4"/>
            <p:cNvSpPr txBox="true"/>
            <p:nvPr/>
          </p:nvSpPr>
          <p:spPr>
            <a:xfrm rot="0">
              <a:off x="1434556" y="20673"/>
              <a:ext cx="2484163" cy="3454155"/>
            </a:xfrm>
            <a:prstGeom prst="rect">
              <a:avLst/>
            </a:prstGeom>
          </p:spPr>
          <p:txBody>
            <a:bodyPr anchor="t" rtlCol="false" tIns="0" lIns="0" bIns="0" rIns="0">
              <a:spAutoFit/>
            </a:bodyPr>
            <a:lstStyle/>
            <a:p>
              <a:pPr algn="just">
                <a:lnSpc>
                  <a:spcPts val="3491"/>
                </a:lnSpc>
                <a:spcBef>
                  <a:spcPct val="0"/>
                </a:spcBef>
              </a:pPr>
              <a:r>
                <a:rPr lang="en-US" sz="2494">
                  <a:solidFill>
                    <a:srgbClr val="000000"/>
                  </a:solidFill>
                  <a:latin typeface="Open Sans Bold"/>
                </a:rPr>
                <a:t>Sélection des variables pertinentes ("Feature selection"</a:t>
              </a:r>
              <a:r>
                <a:rPr lang="en-US" sz="2494">
                  <a:solidFill>
                    <a:srgbClr val="000000"/>
                  </a:solidFill>
                  <a:latin typeface="Open Sans"/>
                </a:rPr>
                <a:t>) </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0" y="0"/>
              <a:ext cx="1104503" cy="630635"/>
            </a:xfrm>
            <a:prstGeom prst="rect">
              <a:avLst/>
            </a:prstGeom>
          </p:spPr>
        </p:pic>
      </p:grpSp>
      <p:pic>
        <p:nvPicPr>
          <p:cNvPr name="Picture 6" id="6"/>
          <p:cNvPicPr>
            <a:picLocks noChangeAspect="true"/>
          </p:cNvPicPr>
          <p:nvPr/>
        </p:nvPicPr>
        <p:blipFill>
          <a:blip r:embed="rId4"/>
          <a:srcRect l="16969" t="55878" r="8717" b="16877"/>
          <a:stretch>
            <a:fillRect/>
          </a:stretch>
        </p:blipFill>
        <p:spPr>
          <a:xfrm flipH="false" flipV="false" rot="0">
            <a:off x="4671109" y="1190146"/>
            <a:ext cx="11564628" cy="2384853"/>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918963" y="3906414"/>
            <a:ext cx="7225037" cy="5325227"/>
          </a:xfrm>
          <a:prstGeom prst="rect">
            <a:avLst/>
          </a:prstGeom>
        </p:spPr>
      </p:pic>
      <p:sp>
        <p:nvSpPr>
          <p:cNvPr name="TextBox 8" id="8"/>
          <p:cNvSpPr txBox="true"/>
          <p:nvPr/>
        </p:nvSpPr>
        <p:spPr>
          <a:xfrm rot="0">
            <a:off x="10096159" y="5105400"/>
            <a:ext cx="6139579" cy="19812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On remarque que 97% des clients ont passés une seule commande et seulement 3% ont passés plus que une commande</a:t>
            </a:r>
          </a:p>
        </p:txBody>
      </p:sp>
      <p:sp>
        <p:nvSpPr>
          <p:cNvPr name="TextBox 9" id="9"/>
          <p:cNvSpPr txBox="true"/>
          <p:nvPr/>
        </p:nvSpPr>
        <p:spPr>
          <a:xfrm rot="0">
            <a:off x="17782731" y="9360683"/>
            <a:ext cx="199685"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000000"/>
                </a:solidFill>
                <a:latin typeface="Fira Sans Medium"/>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DAFZOdqA51k</dc:identifier>
  <dcterms:modified xsi:type="dcterms:W3CDTF">2011-08-01T06:04:30Z</dcterms:modified>
  <cp:revision>1</cp:revision>
  <dc:title>AZZABI_Yousra_4_presentation_062022</dc:title>
</cp:coreProperties>
</file>